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8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0.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179.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83.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81.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184.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178.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180.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181.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18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Lst>
  <p:sldSz cy="5143500" cx="9144000"/>
  <p:notesSz cx="6858000" cy="9144000"/>
  <p:embeddedFontLst>
    <p:embeddedFont>
      <p:font typeface="Anton"/>
      <p:regular r:id="rId190"/>
    </p:embeddedFont>
    <p:embeddedFont>
      <p:font typeface="Lato"/>
      <p:regular r:id="rId191"/>
      <p:bold r:id="rId192"/>
      <p:italic r:id="rId193"/>
      <p:boldItalic r:id="rId194"/>
    </p:embeddedFont>
    <p:embeddedFont>
      <p:font typeface="Lato Light"/>
      <p:regular r:id="rId195"/>
      <p:bold r:id="rId196"/>
      <p:italic r:id="rId197"/>
      <p:boldItalic r:id="rId198"/>
    </p:embeddedFont>
    <p:embeddedFont>
      <p:font typeface="Didact Gothic"/>
      <p:regular r:id="rId199"/>
    </p:embeddedFont>
    <p:embeddedFont>
      <p:font typeface="Helvetica Neue"/>
      <p:regular r:id="rId200"/>
      <p:bold r:id="rId201"/>
      <p:italic r:id="rId202"/>
      <p:boldItalic r:id="rId203"/>
    </p:embeddedFont>
    <p:embeddedFont>
      <p:font typeface="Helvetica Neue Light"/>
      <p:regular r:id="rId204"/>
      <p:bold r:id="rId205"/>
      <p:italic r:id="rId206"/>
      <p:boldItalic r:id="rId20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font" Target="fonts/Anton-regular.fntdata"/><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194" Type="http://schemas.openxmlformats.org/officeDocument/2006/relationships/font" Target="fonts/Lato-boldItalic.fntdata"/><Relationship Id="rId43" Type="http://schemas.openxmlformats.org/officeDocument/2006/relationships/slide" Target="slides/slide38.xml"/><Relationship Id="rId193" Type="http://schemas.openxmlformats.org/officeDocument/2006/relationships/font" Target="fonts/Lato-italic.fntdata"/><Relationship Id="rId46" Type="http://schemas.openxmlformats.org/officeDocument/2006/relationships/slide" Target="slides/slide41.xml"/><Relationship Id="rId192" Type="http://schemas.openxmlformats.org/officeDocument/2006/relationships/font" Target="fonts/Lato-bold.fntdata"/><Relationship Id="rId45" Type="http://schemas.openxmlformats.org/officeDocument/2006/relationships/slide" Target="slides/slide40.xml"/><Relationship Id="rId191" Type="http://schemas.openxmlformats.org/officeDocument/2006/relationships/font" Target="fonts/Lato-regular.fntdata"/><Relationship Id="rId48" Type="http://schemas.openxmlformats.org/officeDocument/2006/relationships/slide" Target="slides/slide43.xml"/><Relationship Id="rId187" Type="http://schemas.openxmlformats.org/officeDocument/2006/relationships/slide" Target="slides/slide182.xml"/><Relationship Id="rId47" Type="http://schemas.openxmlformats.org/officeDocument/2006/relationships/slide" Target="slides/slide42.xml"/><Relationship Id="rId186" Type="http://schemas.openxmlformats.org/officeDocument/2006/relationships/slide" Target="slides/slide181.xml"/><Relationship Id="rId185" Type="http://schemas.openxmlformats.org/officeDocument/2006/relationships/slide" Target="slides/slide180.xml"/><Relationship Id="rId49" Type="http://schemas.openxmlformats.org/officeDocument/2006/relationships/slide" Target="slides/slide44.xml"/><Relationship Id="rId184" Type="http://schemas.openxmlformats.org/officeDocument/2006/relationships/slide" Target="slides/slide179.xml"/><Relationship Id="rId189" Type="http://schemas.openxmlformats.org/officeDocument/2006/relationships/slide" Target="slides/slide184.xml"/><Relationship Id="rId188" Type="http://schemas.openxmlformats.org/officeDocument/2006/relationships/slide" Target="slides/slide18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slide" Target="slides/slide178.xml"/><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36" Type="http://schemas.openxmlformats.org/officeDocument/2006/relationships/slide" Target="slides/slide31.xml"/><Relationship Id="rId175" Type="http://schemas.openxmlformats.org/officeDocument/2006/relationships/slide" Target="slides/slide170.xml"/><Relationship Id="rId39" Type="http://schemas.openxmlformats.org/officeDocument/2006/relationships/slide" Target="slides/slide34.xml"/><Relationship Id="rId174" Type="http://schemas.openxmlformats.org/officeDocument/2006/relationships/slide" Target="slides/slide169.xml"/><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98" Type="http://schemas.openxmlformats.org/officeDocument/2006/relationships/font" Target="fonts/LatoLight-boldItalic.fntdata"/><Relationship Id="rId14" Type="http://schemas.openxmlformats.org/officeDocument/2006/relationships/slide" Target="slides/slide9.xml"/><Relationship Id="rId197" Type="http://schemas.openxmlformats.org/officeDocument/2006/relationships/font" Target="fonts/LatoLight-italic.fntdata"/><Relationship Id="rId17" Type="http://schemas.openxmlformats.org/officeDocument/2006/relationships/slide" Target="slides/slide12.xml"/><Relationship Id="rId196" Type="http://schemas.openxmlformats.org/officeDocument/2006/relationships/font" Target="fonts/LatoLight-bold.fntdata"/><Relationship Id="rId16" Type="http://schemas.openxmlformats.org/officeDocument/2006/relationships/slide" Target="slides/slide11.xml"/><Relationship Id="rId195" Type="http://schemas.openxmlformats.org/officeDocument/2006/relationships/font" Target="fonts/LatoLight-regular.fntdata"/><Relationship Id="rId19" Type="http://schemas.openxmlformats.org/officeDocument/2006/relationships/slide" Target="slides/slide14.xml"/><Relationship Id="rId18" Type="http://schemas.openxmlformats.org/officeDocument/2006/relationships/slide" Target="slides/slide13.xml"/><Relationship Id="rId199" Type="http://schemas.openxmlformats.org/officeDocument/2006/relationships/font" Target="fonts/DidactGothic-regular.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121" Type="http://schemas.openxmlformats.org/officeDocument/2006/relationships/slide" Target="slides/slide116.xml"/><Relationship Id="rId120" Type="http://schemas.openxmlformats.org/officeDocument/2006/relationships/slide" Target="slides/slide115.xml"/><Relationship Id="rId125" Type="http://schemas.openxmlformats.org/officeDocument/2006/relationships/slide" Target="slides/slide120.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10" Type="http://schemas.openxmlformats.org/officeDocument/2006/relationships/slide" Target="slides/slide105.xml"/><Relationship Id="rId114" Type="http://schemas.openxmlformats.org/officeDocument/2006/relationships/slide" Target="slides/slide109.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206" Type="http://schemas.openxmlformats.org/officeDocument/2006/relationships/font" Target="fonts/HelveticaNeueLight-italic.fntdata"/><Relationship Id="rId205" Type="http://schemas.openxmlformats.org/officeDocument/2006/relationships/font" Target="fonts/HelveticaNeueLight-bold.fntdata"/><Relationship Id="rId204" Type="http://schemas.openxmlformats.org/officeDocument/2006/relationships/font" Target="fonts/HelveticaNeueLight-regular.fntdata"/><Relationship Id="rId203" Type="http://schemas.openxmlformats.org/officeDocument/2006/relationships/font" Target="fonts/HelveticaNeue-boldItalic.fntdata"/><Relationship Id="rId207" Type="http://schemas.openxmlformats.org/officeDocument/2006/relationships/font" Target="fonts/HelveticaNeueLight-boldItalic.fntdata"/><Relationship Id="rId202" Type="http://schemas.openxmlformats.org/officeDocument/2006/relationships/font" Target="fonts/HelveticaNeue-italic.fntdata"/><Relationship Id="rId201" Type="http://schemas.openxmlformats.org/officeDocument/2006/relationships/font" Target="fonts/HelveticaNeue-bold.fntdata"/><Relationship Id="rId200" Type="http://schemas.openxmlformats.org/officeDocument/2006/relationships/font" Target="fonts/HelveticaNeue-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e2389012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e2389012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e2389012a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e2389012a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e154f95ce3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e154f95ce3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e154f95ce3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e154f95ce3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e154f95ce3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e154f95ce3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e154f95ce3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e154f95ce3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e154f95ce3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e154f95ce3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e154f95ce3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e154f95ce3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e154f95ce3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e154f95ce3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e154f95ce3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e154f95ce3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e154f95ce3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e154f95ce3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e154f95ce3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e154f95ce3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e2389012ac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e2389012ac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e154f95ce3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e154f95ce3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e154f95ce3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e154f95ce3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e154f95ce3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e154f95ce3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e154f95ce3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e154f95ce3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e154f95ce3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e154f95ce3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e154f95ce3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e154f95ce3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e154f95ce3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e154f95ce3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e154f95ce3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e154f95ce3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e154f95ce3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e154f95ce3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e154f95ce3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e154f95ce3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e2389012ac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e2389012ac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e154f95ce3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e154f95ce3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e154f95ce3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e154f95ce3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e154f95ce3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e154f95ce3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e154f95ce3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e154f95ce3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e154f95ce3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e154f95ce3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e154f95ce3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e154f95ce3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e154f95ce3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e154f95ce3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e154f95ce3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e154f95ce3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ge154f95ce3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8" name="Google Shape;1208;ge154f95ce3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e154f95ce3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e154f95ce3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e2389012ac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e2389012ac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e154f95ce3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e154f95ce3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e154f95ce3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e154f95ce3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e154f95ce3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e154f95ce3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e154f95ce3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e154f95ce3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e154f95ce3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e154f95ce3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e154f95ce3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e154f95ce3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e154f95ce3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e154f95ce3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ge154f95ce3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3" name="Google Shape;1293;ge154f95ce3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e154f95ce3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5" name="Google Shape;1305;ge154f95ce3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ge154f95ce3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1" name="Google Shape;1311;ge154f95ce3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e2389012ac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e2389012ac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ge154f95ce3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9" name="Google Shape;1319;ge154f95ce3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e154f95ce3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e154f95ce3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ge154f95ce3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5" name="Google Shape;1335;ge154f95ce3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e154f95ce3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e154f95ce3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e154f95ce3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e154f95ce3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ge154f95ce3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9" name="Google Shape;1359;ge154f95ce3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ge154f95ce3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6" name="Google Shape;1366;ge154f95ce3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e154f95ce3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e154f95ce3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e154f95ce3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e154f95ce3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e154f95ce3_0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e154f95ce3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e2389012ac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e2389012ac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e154f95ce3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e154f95ce3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e154f95ce3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e154f95ce3_0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e154f95ce3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e154f95ce3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ge154f95ce3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8" name="Google Shape;1438;ge154f95ce3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e154f95ce3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e154f95ce3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ge154f95ce3_0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4" name="Google Shape;1454;ge154f95ce3_0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ge154f95ce3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2" name="Google Shape;1462;ge154f95ce3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ge154f95ce3_0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0" name="Google Shape;1470;ge154f95ce3_0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ge154f95ce3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8" name="Google Shape;1478;ge154f95ce3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ge154f95ce3_0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5" name="Google Shape;1485;ge154f95ce3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e2389012ac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e2389012ac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e154f95ce3_0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e154f95ce3_0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ge154f95ce3_0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3" name="Google Shape;1503;ge154f95ce3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ge154f95ce3_0_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5" name="Google Shape;1515;ge154f95ce3_0_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5" name="Shape 1525"/>
        <p:cNvGrpSpPr/>
        <p:nvPr/>
      </p:nvGrpSpPr>
      <p:grpSpPr>
        <a:xfrm>
          <a:off x="0" y="0"/>
          <a:ext cx="0" cy="0"/>
          <a:chOff x="0" y="0"/>
          <a:chExt cx="0" cy="0"/>
        </a:xfrm>
      </p:grpSpPr>
      <p:sp>
        <p:nvSpPr>
          <p:cNvPr id="1526" name="Google Shape;1526;ge154f95ce3_0_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7" name="Google Shape;1527;ge154f95ce3_0_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7" name="Shape 1537"/>
        <p:cNvGrpSpPr/>
        <p:nvPr/>
      </p:nvGrpSpPr>
      <p:grpSpPr>
        <a:xfrm>
          <a:off x="0" y="0"/>
          <a:ext cx="0" cy="0"/>
          <a:chOff x="0" y="0"/>
          <a:chExt cx="0" cy="0"/>
        </a:xfrm>
      </p:grpSpPr>
      <p:sp>
        <p:nvSpPr>
          <p:cNvPr id="1538" name="Google Shape;1538;ge154f95ce3_0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9" name="Google Shape;1539;ge154f95ce3_0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e154f95ce3_0_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e154f95ce3_0_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e154f95ce3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7" name="Google Shape;1557;ge154f95ce3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ge154f95ce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5" name="Google Shape;1565;ge154f95ce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ge154f95ce3_0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3" name="Google Shape;1573;ge154f95ce3_0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9" name="Shape 1579"/>
        <p:cNvGrpSpPr/>
        <p:nvPr/>
      </p:nvGrpSpPr>
      <p:grpSpPr>
        <a:xfrm>
          <a:off x="0" y="0"/>
          <a:ext cx="0" cy="0"/>
          <a:chOff x="0" y="0"/>
          <a:chExt cx="0" cy="0"/>
        </a:xfrm>
      </p:grpSpPr>
      <p:sp>
        <p:nvSpPr>
          <p:cNvPr id="1580" name="Google Shape;1580;ge154f95ce3_0_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1" name="Google Shape;1581;ge154f95ce3_0_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e2389012ac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e2389012ac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ge154f95ce3_0_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9" name="Google Shape;1589;ge154f95ce3_0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 name="Shape 1595"/>
        <p:cNvGrpSpPr/>
        <p:nvPr/>
      </p:nvGrpSpPr>
      <p:grpSpPr>
        <a:xfrm>
          <a:off x="0" y="0"/>
          <a:ext cx="0" cy="0"/>
          <a:chOff x="0" y="0"/>
          <a:chExt cx="0" cy="0"/>
        </a:xfrm>
      </p:grpSpPr>
      <p:sp>
        <p:nvSpPr>
          <p:cNvPr id="1596" name="Google Shape;1596;ge15507c0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7" name="Google Shape;1597;ge15507c0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2" name="Shape 1602"/>
        <p:cNvGrpSpPr/>
        <p:nvPr/>
      </p:nvGrpSpPr>
      <p:grpSpPr>
        <a:xfrm>
          <a:off x="0" y="0"/>
          <a:ext cx="0" cy="0"/>
          <a:chOff x="0" y="0"/>
          <a:chExt cx="0" cy="0"/>
        </a:xfrm>
      </p:grpSpPr>
      <p:sp>
        <p:nvSpPr>
          <p:cNvPr id="1603" name="Google Shape;1603;ge15507c08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4" name="Google Shape;1604;ge15507c08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8" name="Shape 1608"/>
        <p:cNvGrpSpPr/>
        <p:nvPr/>
      </p:nvGrpSpPr>
      <p:grpSpPr>
        <a:xfrm>
          <a:off x="0" y="0"/>
          <a:ext cx="0" cy="0"/>
          <a:chOff x="0" y="0"/>
          <a:chExt cx="0" cy="0"/>
        </a:xfrm>
      </p:grpSpPr>
      <p:sp>
        <p:nvSpPr>
          <p:cNvPr id="1609" name="Google Shape;1609;ge15507c08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0" name="Google Shape;1610;ge15507c08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0" name="Shape 1620"/>
        <p:cNvGrpSpPr/>
        <p:nvPr/>
      </p:nvGrpSpPr>
      <p:grpSpPr>
        <a:xfrm>
          <a:off x="0" y="0"/>
          <a:ext cx="0" cy="0"/>
          <a:chOff x="0" y="0"/>
          <a:chExt cx="0" cy="0"/>
        </a:xfrm>
      </p:grpSpPr>
      <p:sp>
        <p:nvSpPr>
          <p:cNvPr id="1621" name="Google Shape;1621;ge15507c08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2" name="Google Shape;1622;ge15507c08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2" name="Shape 1632"/>
        <p:cNvGrpSpPr/>
        <p:nvPr/>
      </p:nvGrpSpPr>
      <p:grpSpPr>
        <a:xfrm>
          <a:off x="0" y="0"/>
          <a:ext cx="0" cy="0"/>
          <a:chOff x="0" y="0"/>
          <a:chExt cx="0" cy="0"/>
        </a:xfrm>
      </p:grpSpPr>
      <p:sp>
        <p:nvSpPr>
          <p:cNvPr id="1633" name="Google Shape;1633;ge15507c08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4" name="Google Shape;1634;ge15507c08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4" name="Shape 1644"/>
        <p:cNvGrpSpPr/>
        <p:nvPr/>
      </p:nvGrpSpPr>
      <p:grpSpPr>
        <a:xfrm>
          <a:off x="0" y="0"/>
          <a:ext cx="0" cy="0"/>
          <a:chOff x="0" y="0"/>
          <a:chExt cx="0" cy="0"/>
        </a:xfrm>
      </p:grpSpPr>
      <p:sp>
        <p:nvSpPr>
          <p:cNvPr id="1645" name="Google Shape;1645;ge15507c08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6" name="Google Shape;1646;ge15507c08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6" name="Shape 1656"/>
        <p:cNvGrpSpPr/>
        <p:nvPr/>
      </p:nvGrpSpPr>
      <p:grpSpPr>
        <a:xfrm>
          <a:off x="0" y="0"/>
          <a:ext cx="0" cy="0"/>
          <a:chOff x="0" y="0"/>
          <a:chExt cx="0" cy="0"/>
        </a:xfrm>
      </p:grpSpPr>
      <p:sp>
        <p:nvSpPr>
          <p:cNvPr id="1657" name="Google Shape;1657;ge15507c08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8" name="Google Shape;1658;ge15507c08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ge15507c087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0" name="Google Shape;1670;ge15507c08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4" name="Shape 1674"/>
        <p:cNvGrpSpPr/>
        <p:nvPr/>
      </p:nvGrpSpPr>
      <p:grpSpPr>
        <a:xfrm>
          <a:off x="0" y="0"/>
          <a:ext cx="0" cy="0"/>
          <a:chOff x="0" y="0"/>
          <a:chExt cx="0" cy="0"/>
        </a:xfrm>
      </p:grpSpPr>
      <p:sp>
        <p:nvSpPr>
          <p:cNvPr id="1675" name="Google Shape;1675;ge15507c087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6" name="Google Shape;1676;ge15507c087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e2389012ac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e2389012ac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2" name="Shape 1682"/>
        <p:cNvGrpSpPr/>
        <p:nvPr/>
      </p:nvGrpSpPr>
      <p:grpSpPr>
        <a:xfrm>
          <a:off x="0" y="0"/>
          <a:ext cx="0" cy="0"/>
          <a:chOff x="0" y="0"/>
          <a:chExt cx="0" cy="0"/>
        </a:xfrm>
      </p:grpSpPr>
      <p:sp>
        <p:nvSpPr>
          <p:cNvPr id="1683" name="Google Shape;1683;ge15507c087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4" name="Google Shape;1684;ge15507c087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ge15507c087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2" name="Google Shape;1692;ge15507c087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8" name="Shape 1698"/>
        <p:cNvGrpSpPr/>
        <p:nvPr/>
      </p:nvGrpSpPr>
      <p:grpSpPr>
        <a:xfrm>
          <a:off x="0" y="0"/>
          <a:ext cx="0" cy="0"/>
          <a:chOff x="0" y="0"/>
          <a:chExt cx="0" cy="0"/>
        </a:xfrm>
      </p:grpSpPr>
      <p:sp>
        <p:nvSpPr>
          <p:cNvPr id="1699" name="Google Shape;1699;ge15507c087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0" name="Google Shape;1700;ge15507c087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ge15507c08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8" name="Google Shape;1708;ge15507c08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4" name="Shape 1714"/>
        <p:cNvGrpSpPr/>
        <p:nvPr/>
      </p:nvGrpSpPr>
      <p:grpSpPr>
        <a:xfrm>
          <a:off x="0" y="0"/>
          <a:ext cx="0" cy="0"/>
          <a:chOff x="0" y="0"/>
          <a:chExt cx="0" cy="0"/>
        </a:xfrm>
      </p:grpSpPr>
      <p:sp>
        <p:nvSpPr>
          <p:cNvPr id="1715" name="Google Shape;1715;ge15507c087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6" name="Google Shape;1716;ge15507c087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e2389012ac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e2389012ac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e2389012a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e2389012a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e2389012ac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e2389012ac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e2389012ac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e2389012ac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e2389012ac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e2389012ac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e2389012ac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e2389012ac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e2389012ac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e2389012ac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e2389012ac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e2389012ac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e2389012ac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e2389012ac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e2389012ac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e2389012ac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e2389012ac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e2389012ac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e2389012ac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e2389012ac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e2389012a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e2389012a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e2389012ac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e2389012ac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e2389012ac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e2389012ac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e2389012ac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e2389012ac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e2389012ac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e2389012ac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e2389012ac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e2389012ac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e2389012ac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e2389012ac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e2389012ac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e2389012ac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e2389012ac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e2389012ac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e2389012ac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e2389012ac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e2389012ac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e2389012ac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e2389012a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e2389012a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e2389012ac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e2389012ac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e2389012ac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e2389012ac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e2389012ac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e2389012ac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e2389012ac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e2389012ac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e2389012ac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e2389012ac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e2389012ac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e2389012ac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e2389012ac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e2389012ac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e2389012ac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e2389012ac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e2389012ac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e2389012ac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e2389012ac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e2389012ac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e2389012a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e2389012a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e2389012ac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e2389012ac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e2389012ac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e2389012ac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e2389012ac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e2389012ac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e2389012ac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e2389012ac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e2389012ac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e2389012ac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e2389012ac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e2389012ac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e2389012ac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e2389012ac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e2389012ac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e2389012ac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e2389012ac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e2389012ac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e2389012ac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e2389012ac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e2389012a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e2389012a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e2389012ac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e2389012ac_0_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e2389012ac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e2389012ac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e2389012ac_0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e2389012ac_0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e2389012ac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e2389012ac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e2389012ac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e2389012ac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e2389012ac_0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e2389012ac_0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e2389012ac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e2389012ac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e2389012ac_0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e2389012ac_0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e2389012ac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e2389012ac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e2389012ac_0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e2389012ac_0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e2389012a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e2389012a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e2389012ac_0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e2389012ac_0_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e2389012ac_0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e2389012ac_0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e2389012ac_0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e2389012ac_0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e2389012ac_0_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e2389012ac_0_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e2389012ac_0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e2389012ac_0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e2389012ac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e2389012ac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e2389012ac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e2389012ac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e2389012ac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e2389012ac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e2389012ac_0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e2389012ac_0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e2389012ac_0_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e2389012ac_0_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e2389012a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e2389012a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e2389012ac_0_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e2389012ac_0_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e2389012ac_0_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e2389012ac_0_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e2389012ac_0_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e2389012ac_0_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e2389012ac_0_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e2389012ac_0_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e2389012ac_0_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e2389012ac_0_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e2389012ac_0_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e2389012ac_0_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e2389012ac_0_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e2389012ac_0_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e2389012ac_0_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e2389012ac_0_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e2389012ac_0_9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e2389012ac_0_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e2389012ac_0_9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e2389012ac_0_9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e2389012ac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e2389012a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e2389012ac_0_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e2389012ac_0_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e2389012ac_0_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e2389012ac_0_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e2389012ac_0_1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e2389012ac_0_1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e154f95c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e154f95c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e154f95ce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e154f95ce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e154f95ce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e154f95ce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e154f95ce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e154f95ce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e154f95ce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e154f95ce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e154f95ce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e154f95ce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e154f95ce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e154f95ce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9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9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9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9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9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10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107.png"/><Relationship Id="rId4" Type="http://schemas.openxmlformats.org/officeDocument/2006/relationships/image" Target="../media/image10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97.png"/><Relationship Id="rId4" Type="http://schemas.openxmlformats.org/officeDocument/2006/relationships/image" Target="../media/image96.png"/><Relationship Id="rId5" Type="http://schemas.openxmlformats.org/officeDocument/2006/relationships/image" Target="../media/image95.png"/><Relationship Id="rId6" Type="http://schemas.openxmlformats.org/officeDocument/2006/relationships/image" Target="../media/image104.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100.png"/><Relationship Id="rId4" Type="http://schemas.openxmlformats.org/officeDocument/2006/relationships/image" Target="../media/image103.png"/><Relationship Id="rId5" Type="http://schemas.openxmlformats.org/officeDocument/2006/relationships/image" Target="../media/image106.png"/><Relationship Id="rId6" Type="http://schemas.openxmlformats.org/officeDocument/2006/relationships/image" Target="../media/image109.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100.png"/><Relationship Id="rId4" Type="http://schemas.openxmlformats.org/officeDocument/2006/relationships/image" Target="../media/image103.png"/><Relationship Id="rId5" Type="http://schemas.openxmlformats.org/officeDocument/2006/relationships/image" Target="../media/image106.png"/><Relationship Id="rId6" Type="http://schemas.openxmlformats.org/officeDocument/2006/relationships/image" Target="../media/image10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100.png"/><Relationship Id="rId4" Type="http://schemas.openxmlformats.org/officeDocument/2006/relationships/image" Target="../media/image103.png"/><Relationship Id="rId5" Type="http://schemas.openxmlformats.org/officeDocument/2006/relationships/image" Target="../media/image106.png"/><Relationship Id="rId6" Type="http://schemas.openxmlformats.org/officeDocument/2006/relationships/image" Target="../media/image11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100.png"/><Relationship Id="rId4" Type="http://schemas.openxmlformats.org/officeDocument/2006/relationships/image" Target="../media/image103.png"/><Relationship Id="rId5" Type="http://schemas.openxmlformats.org/officeDocument/2006/relationships/image" Target="../media/image106.png"/><Relationship Id="rId6" Type="http://schemas.openxmlformats.org/officeDocument/2006/relationships/image" Target="../media/image116.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124.png"/><Relationship Id="rId4" Type="http://schemas.openxmlformats.org/officeDocument/2006/relationships/image" Target="../media/image11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11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110.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110.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110.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11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11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image" Target="../media/image120.png"/><Relationship Id="rId4" Type="http://schemas.openxmlformats.org/officeDocument/2006/relationships/image" Target="../media/image1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8.png"/><Relationship Id="rId6" Type="http://schemas.openxmlformats.org/officeDocument/2006/relationships/image" Target="../media/image12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122.png"/><Relationship Id="rId4" Type="http://schemas.openxmlformats.org/officeDocument/2006/relationships/image" Target="../media/image121.png"/><Relationship Id="rId5" Type="http://schemas.openxmlformats.org/officeDocument/2006/relationships/image" Target="../media/image117.png"/><Relationship Id="rId6" Type="http://schemas.openxmlformats.org/officeDocument/2006/relationships/image" Target="../media/image128.jp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122.png"/><Relationship Id="rId4" Type="http://schemas.openxmlformats.org/officeDocument/2006/relationships/image" Target="../media/image121.png"/><Relationship Id="rId5" Type="http://schemas.openxmlformats.org/officeDocument/2006/relationships/image" Target="../media/image117.png"/><Relationship Id="rId6" Type="http://schemas.openxmlformats.org/officeDocument/2006/relationships/image" Target="../media/image129.jp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126.png"/><Relationship Id="rId4" Type="http://schemas.openxmlformats.org/officeDocument/2006/relationships/image" Target="../media/image125.png"/><Relationship Id="rId5" Type="http://schemas.openxmlformats.org/officeDocument/2006/relationships/image" Target="../media/image127.png"/><Relationship Id="rId6" Type="http://schemas.openxmlformats.org/officeDocument/2006/relationships/image" Target="../media/image130.jp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126.png"/><Relationship Id="rId4" Type="http://schemas.openxmlformats.org/officeDocument/2006/relationships/image" Target="../media/image125.png"/><Relationship Id="rId5" Type="http://schemas.openxmlformats.org/officeDocument/2006/relationships/image" Target="../media/image127.png"/><Relationship Id="rId6" Type="http://schemas.openxmlformats.org/officeDocument/2006/relationships/image" Target="../media/image142.jp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 Id="rId3" Type="http://schemas.openxmlformats.org/officeDocument/2006/relationships/image" Target="../media/image134.png"/><Relationship Id="rId4" Type="http://schemas.openxmlformats.org/officeDocument/2006/relationships/image" Target="../media/image135.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13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13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13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1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13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 Id="rId3" Type="http://schemas.openxmlformats.org/officeDocument/2006/relationships/image" Target="../media/image13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 Id="rId3" Type="http://schemas.openxmlformats.org/officeDocument/2006/relationships/image" Target="../media/image144.png"/><Relationship Id="rId4" Type="http://schemas.openxmlformats.org/officeDocument/2006/relationships/image" Target="../media/image141.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136.png"/><Relationship Id="rId4" Type="http://schemas.openxmlformats.org/officeDocument/2006/relationships/image" Target="../media/image140.png"/><Relationship Id="rId5" Type="http://schemas.openxmlformats.org/officeDocument/2006/relationships/image" Target="../media/image137.png"/><Relationship Id="rId6" Type="http://schemas.openxmlformats.org/officeDocument/2006/relationships/image" Target="../media/image138.jp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133.png"/><Relationship Id="rId4" Type="http://schemas.openxmlformats.org/officeDocument/2006/relationships/image" Target="../media/image132.png"/><Relationship Id="rId5" Type="http://schemas.openxmlformats.org/officeDocument/2006/relationships/image" Target="../media/image143.png"/><Relationship Id="rId6" Type="http://schemas.openxmlformats.org/officeDocument/2006/relationships/image" Target="../media/image146.jp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133.png"/><Relationship Id="rId4" Type="http://schemas.openxmlformats.org/officeDocument/2006/relationships/hyperlink" Target="https://developer.mozilla.org/es/docs/Web/HTML/Element/input/color" TargetMode="External"/><Relationship Id="rId5" Type="http://schemas.openxmlformats.org/officeDocument/2006/relationships/image" Target="../media/image132.png"/><Relationship Id="rId6" Type="http://schemas.openxmlformats.org/officeDocument/2006/relationships/image" Target="../media/image143.png"/><Relationship Id="rId7" Type="http://schemas.openxmlformats.org/officeDocument/2006/relationships/image" Target="../media/image147.jp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133.png"/><Relationship Id="rId4" Type="http://schemas.openxmlformats.org/officeDocument/2006/relationships/image" Target="../media/image132.png"/><Relationship Id="rId5" Type="http://schemas.openxmlformats.org/officeDocument/2006/relationships/image" Target="../media/image143.png"/><Relationship Id="rId6" Type="http://schemas.openxmlformats.org/officeDocument/2006/relationships/image" Target="../media/image148.jp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133.png"/><Relationship Id="rId4" Type="http://schemas.openxmlformats.org/officeDocument/2006/relationships/image" Target="../media/image132.png"/><Relationship Id="rId5" Type="http://schemas.openxmlformats.org/officeDocument/2006/relationships/image" Target="../media/image143.png"/><Relationship Id="rId6" Type="http://schemas.openxmlformats.org/officeDocument/2006/relationships/image" Target="../media/image149.jp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 Id="rId3" Type="http://schemas.openxmlformats.org/officeDocument/2006/relationships/image" Target="../media/image144.png"/><Relationship Id="rId4" Type="http://schemas.openxmlformats.org/officeDocument/2006/relationships/image" Target="../media/image141.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14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145.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14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14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145.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145.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 Id="rId3" Type="http://schemas.openxmlformats.org/officeDocument/2006/relationships/image" Target="../media/image15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 Id="rId3" Type="http://schemas.openxmlformats.org/officeDocument/2006/relationships/image" Target="../media/image155.png"/><Relationship Id="rId4" Type="http://schemas.openxmlformats.org/officeDocument/2006/relationships/image" Target="../media/image151.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154.png"/><Relationship Id="rId4" Type="http://schemas.openxmlformats.org/officeDocument/2006/relationships/image" Target="../media/image153.png"/><Relationship Id="rId5" Type="http://schemas.openxmlformats.org/officeDocument/2006/relationships/image" Target="../media/image150.png"/><Relationship Id="rId6" Type="http://schemas.openxmlformats.org/officeDocument/2006/relationships/image" Target="../media/image159.gif"/></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154.png"/><Relationship Id="rId4" Type="http://schemas.openxmlformats.org/officeDocument/2006/relationships/image" Target="../media/image153.png"/><Relationship Id="rId5" Type="http://schemas.openxmlformats.org/officeDocument/2006/relationships/image" Target="../media/image150.png"/><Relationship Id="rId6" Type="http://schemas.openxmlformats.org/officeDocument/2006/relationships/image" Target="../media/image156.gif"/></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154.png"/><Relationship Id="rId4" Type="http://schemas.openxmlformats.org/officeDocument/2006/relationships/image" Target="../media/image153.png"/><Relationship Id="rId5" Type="http://schemas.openxmlformats.org/officeDocument/2006/relationships/image" Target="../media/image150.png"/><Relationship Id="rId6" Type="http://schemas.openxmlformats.org/officeDocument/2006/relationships/image" Target="../media/image157.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154.png"/><Relationship Id="rId4" Type="http://schemas.openxmlformats.org/officeDocument/2006/relationships/image" Target="../media/image153.png"/><Relationship Id="rId5" Type="http://schemas.openxmlformats.org/officeDocument/2006/relationships/image" Target="../media/image150.png"/><Relationship Id="rId6" Type="http://schemas.openxmlformats.org/officeDocument/2006/relationships/image" Target="../media/image160.gif"/></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image" Target="../media/image154.png"/><Relationship Id="rId4" Type="http://schemas.openxmlformats.org/officeDocument/2006/relationships/image" Target="../media/image153.png"/><Relationship Id="rId5" Type="http://schemas.openxmlformats.org/officeDocument/2006/relationships/image" Target="../media/image150.png"/><Relationship Id="rId6" Type="http://schemas.openxmlformats.org/officeDocument/2006/relationships/image" Target="../media/image161.jp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2.xml"/><Relationship Id="rId3" Type="http://schemas.openxmlformats.org/officeDocument/2006/relationships/image" Target="../media/image155.png"/><Relationship Id="rId4" Type="http://schemas.openxmlformats.org/officeDocument/2006/relationships/image" Target="../media/image151.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 Id="rId3" Type="http://schemas.openxmlformats.org/officeDocument/2006/relationships/image" Target="../media/image158.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 Id="rId3" Type="http://schemas.openxmlformats.org/officeDocument/2006/relationships/image" Target="../media/image158.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image" Target="../media/image158.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158.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 Id="rId3" Type="http://schemas.openxmlformats.org/officeDocument/2006/relationships/image" Target="../media/image158.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8.xml"/><Relationship Id="rId3" Type="http://schemas.openxmlformats.org/officeDocument/2006/relationships/image" Target="../media/image166.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9.xml"/><Relationship Id="rId3" Type="http://schemas.openxmlformats.org/officeDocument/2006/relationships/image" Target="../media/image167.png"/><Relationship Id="rId4" Type="http://schemas.openxmlformats.org/officeDocument/2006/relationships/image" Target="../media/image16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2.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 Id="rId3" Type="http://schemas.openxmlformats.org/officeDocument/2006/relationships/hyperlink" Target="https://jsonplaceholder.typicode.com/posts" TargetMode="External"/><Relationship Id="rId4" Type="http://schemas.openxmlformats.org/officeDocument/2006/relationships/image" Target="../media/image164.png"/><Relationship Id="rId5" Type="http://schemas.openxmlformats.org/officeDocument/2006/relationships/image" Target="../media/image163.png"/><Relationship Id="rId6" Type="http://schemas.openxmlformats.org/officeDocument/2006/relationships/image" Target="../media/image165.png"/><Relationship Id="rId7" Type="http://schemas.openxmlformats.org/officeDocument/2006/relationships/image" Target="../media/image168.jp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hyperlink" Target="https://apis.datos.gob.ar/georef/api/provincias" TargetMode="External"/><Relationship Id="rId4" Type="http://schemas.openxmlformats.org/officeDocument/2006/relationships/image" Target="../media/image164.png"/><Relationship Id="rId5" Type="http://schemas.openxmlformats.org/officeDocument/2006/relationships/image" Target="../media/image163.png"/><Relationship Id="rId6" Type="http://schemas.openxmlformats.org/officeDocument/2006/relationships/image" Target="../media/image165.png"/><Relationship Id="rId7" Type="http://schemas.openxmlformats.org/officeDocument/2006/relationships/image" Target="../media/image169.jp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hyperlink" Target="https://apis.datos.gob.ar/georef/api/municipios?provincia=22" TargetMode="External"/><Relationship Id="rId4" Type="http://schemas.openxmlformats.org/officeDocument/2006/relationships/image" Target="../media/image164.png"/><Relationship Id="rId5" Type="http://schemas.openxmlformats.org/officeDocument/2006/relationships/hyperlink" Target="https://es.ryte.com/wiki/Par%C3%A1metro_Get#:~:text=El%20m%C3%A9todo%20getParameter()%20es,los%20par%C3%A1metros%20de%20la%20URL." TargetMode="External"/><Relationship Id="rId6" Type="http://schemas.openxmlformats.org/officeDocument/2006/relationships/image" Target="../media/image163.png"/><Relationship Id="rId7" Type="http://schemas.openxmlformats.org/officeDocument/2006/relationships/image" Target="../media/image165.png"/><Relationship Id="rId8" Type="http://schemas.openxmlformats.org/officeDocument/2006/relationships/image" Target="../media/image170.jp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 Id="rId3" Type="http://schemas.openxmlformats.org/officeDocument/2006/relationships/hyperlink" Target="http://hp-api.herokuapp.com/api/characters/students" TargetMode="External"/><Relationship Id="rId4" Type="http://schemas.openxmlformats.org/officeDocument/2006/relationships/image" Target="../media/image164.png"/><Relationship Id="rId5" Type="http://schemas.openxmlformats.org/officeDocument/2006/relationships/image" Target="../media/image163.png"/><Relationship Id="rId6" Type="http://schemas.openxmlformats.org/officeDocument/2006/relationships/image" Target="../media/image165.png"/><Relationship Id="rId7" Type="http://schemas.openxmlformats.org/officeDocument/2006/relationships/image" Target="../media/image182.jp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image" Target="../media/image172.png"/><Relationship Id="rId4" Type="http://schemas.openxmlformats.org/officeDocument/2006/relationships/image" Target="../media/image171.png"/><Relationship Id="rId5" Type="http://schemas.openxmlformats.org/officeDocument/2006/relationships/image" Target="../media/image173.png"/><Relationship Id="rId6" Type="http://schemas.openxmlformats.org/officeDocument/2006/relationships/image" Target="../media/image184.jp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5.xml"/><Relationship Id="rId3" Type="http://schemas.openxmlformats.org/officeDocument/2006/relationships/image" Target="../media/image178.png"/><Relationship Id="rId4" Type="http://schemas.openxmlformats.org/officeDocument/2006/relationships/image" Target="../media/image177.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174.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174.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174.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 Id="rId3" Type="http://schemas.openxmlformats.org/officeDocument/2006/relationships/image" Target="../media/image17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16.jpg"/><Relationship Id="rId5" Type="http://schemas.openxmlformats.org/officeDocument/2006/relationships/image" Target="../media/image14.png"/><Relationship Id="rId6" Type="http://schemas.openxmlformats.org/officeDocument/2006/relationships/image" Target="../media/image13.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image" Target="../media/image174.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1.xml"/><Relationship Id="rId3" Type="http://schemas.openxmlformats.org/officeDocument/2006/relationships/image" Target="../media/image175.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2.xml"/><Relationship Id="rId3" Type="http://schemas.openxmlformats.org/officeDocument/2006/relationships/image" Target="../media/image181.png"/><Relationship Id="rId4" Type="http://schemas.openxmlformats.org/officeDocument/2006/relationships/image" Target="../media/image176.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 Id="rId3" Type="http://schemas.openxmlformats.org/officeDocument/2006/relationships/image" Target="../media/image179.png"/><Relationship Id="rId4" Type="http://schemas.openxmlformats.org/officeDocument/2006/relationships/image" Target="../media/image180.png"/><Relationship Id="rId5" Type="http://schemas.openxmlformats.org/officeDocument/2006/relationships/image" Target="../media/image183.png"/><Relationship Id="rId6" Type="http://schemas.openxmlformats.org/officeDocument/2006/relationships/image" Target="../media/image189.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hyperlink" Target="https://jsonplaceholder.typicode.com/posts" TargetMode="External"/><Relationship Id="rId4" Type="http://schemas.openxmlformats.org/officeDocument/2006/relationships/image" Target="../media/image179.png"/><Relationship Id="rId5" Type="http://schemas.openxmlformats.org/officeDocument/2006/relationships/image" Target="../media/image180.png"/><Relationship Id="rId6" Type="http://schemas.openxmlformats.org/officeDocument/2006/relationships/image" Target="../media/image183.png"/><Relationship Id="rId7" Type="http://schemas.openxmlformats.org/officeDocument/2006/relationships/image" Target="../media/image191.jp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179.png"/><Relationship Id="rId4" Type="http://schemas.openxmlformats.org/officeDocument/2006/relationships/image" Target="../media/image180.png"/><Relationship Id="rId5" Type="http://schemas.openxmlformats.org/officeDocument/2006/relationships/image" Target="../media/image183.png"/><Relationship Id="rId6" Type="http://schemas.openxmlformats.org/officeDocument/2006/relationships/image" Target="../media/image190.jp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179.png"/><Relationship Id="rId4" Type="http://schemas.openxmlformats.org/officeDocument/2006/relationships/image" Target="../media/image180.png"/><Relationship Id="rId5" Type="http://schemas.openxmlformats.org/officeDocument/2006/relationships/image" Target="../media/image183.png"/><Relationship Id="rId6" Type="http://schemas.openxmlformats.org/officeDocument/2006/relationships/image" Target="../media/image186.jp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 Id="rId3" Type="http://schemas.openxmlformats.org/officeDocument/2006/relationships/image" Target="../media/image179.png"/><Relationship Id="rId4" Type="http://schemas.openxmlformats.org/officeDocument/2006/relationships/hyperlink" Target="https://developer.mozilla.org/es/docs/Web/API/Window/hashchange_event" TargetMode="External"/><Relationship Id="rId5" Type="http://schemas.openxmlformats.org/officeDocument/2006/relationships/image" Target="../media/image180.png"/><Relationship Id="rId6" Type="http://schemas.openxmlformats.org/officeDocument/2006/relationships/image" Target="../media/image183.png"/><Relationship Id="rId7" Type="http://schemas.openxmlformats.org/officeDocument/2006/relationships/image" Target="../media/image187.jp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8.xml"/><Relationship Id="rId3" Type="http://schemas.openxmlformats.org/officeDocument/2006/relationships/image" Target="../media/image185.png"/><Relationship Id="rId4" Type="http://schemas.openxmlformats.org/officeDocument/2006/relationships/image" Target="../media/image192.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 Id="rId3" Type="http://schemas.openxmlformats.org/officeDocument/2006/relationships/image" Target="../media/image18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21.jpg"/><Relationship Id="rId5" Type="http://schemas.openxmlformats.org/officeDocument/2006/relationships/image" Target="../media/image14.png"/><Relationship Id="rId6" Type="http://schemas.openxmlformats.org/officeDocument/2006/relationships/image" Target="../media/image13.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188.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188.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 Id="rId3" Type="http://schemas.openxmlformats.org/officeDocument/2006/relationships/image" Target="../media/image188.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 Id="rId3" Type="http://schemas.openxmlformats.org/officeDocument/2006/relationships/image" Target="../media/image188.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image" Target="../media/image18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2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www.atlassian.com/es/agile/project-management/user-stories" TargetMode="Externa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20.jpg"/><Relationship Id="rId5" Type="http://schemas.openxmlformats.org/officeDocument/2006/relationships/image" Target="../media/image14.png"/><Relationship Id="rId6"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23.jpg"/><Relationship Id="rId5" Type="http://schemas.openxmlformats.org/officeDocument/2006/relationships/image" Target="../media/image14.png"/><Relationship Id="rId6"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2.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7.png"/><Relationship Id="rId4" Type="http://schemas.openxmlformats.org/officeDocument/2006/relationships/image" Target="../media/image26.png"/><Relationship Id="rId5" Type="http://schemas.openxmlformats.org/officeDocument/2006/relationships/image" Target="../media/image29.png"/><Relationship Id="rId6"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6.png"/><Relationship Id="rId4" Type="http://schemas.openxmlformats.org/officeDocument/2006/relationships/image" Target="../media/image31.jpg"/><Relationship Id="rId5" Type="http://schemas.openxmlformats.org/officeDocument/2006/relationships/image" Target="../media/image29.png"/><Relationship Id="rId6"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6.png"/><Relationship Id="rId4" Type="http://schemas.openxmlformats.org/officeDocument/2006/relationships/image" Target="../media/image33.png"/><Relationship Id="rId5" Type="http://schemas.openxmlformats.org/officeDocument/2006/relationships/image" Target="../media/image29.png"/><Relationship Id="rId6"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6.png"/><Relationship Id="rId4" Type="http://schemas.openxmlformats.org/officeDocument/2006/relationships/image" Target="../media/image37.png"/><Relationship Id="rId5" Type="http://schemas.openxmlformats.org/officeDocument/2006/relationships/image" Target="../media/image29.png"/><Relationship Id="rId6"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6.png"/><Relationship Id="rId4" Type="http://schemas.openxmlformats.org/officeDocument/2006/relationships/image" Target="../media/image40.jpg"/><Relationship Id="rId5" Type="http://schemas.openxmlformats.org/officeDocument/2006/relationships/image" Target="../media/image29.png"/><Relationship Id="rId6"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2.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3.jpg"/><Relationship Id="rId5" Type="http://schemas.openxmlformats.org/officeDocument/2006/relationships/image" Target="../media/image6.png"/><Relationship Id="rId6"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44.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9.png"/><Relationship Id="rId4" Type="http://schemas.openxmlformats.org/officeDocument/2006/relationships/image" Target="../media/image41.jpg"/><Relationship Id="rId5" Type="http://schemas.openxmlformats.org/officeDocument/2006/relationships/image" Target="../media/image38.png"/><Relationship Id="rId6"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9.png"/><Relationship Id="rId4" Type="http://schemas.openxmlformats.org/officeDocument/2006/relationships/image" Target="../media/image43.jpg"/><Relationship Id="rId5" Type="http://schemas.openxmlformats.org/officeDocument/2006/relationships/image" Target="../media/image38.png"/><Relationship Id="rId6"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9.png"/><Relationship Id="rId4" Type="http://schemas.openxmlformats.org/officeDocument/2006/relationships/image" Target="../media/image47.jpg"/><Relationship Id="rId5" Type="http://schemas.openxmlformats.org/officeDocument/2006/relationships/image" Target="../media/image45.png"/><Relationship Id="rId6"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9.png"/><Relationship Id="rId4" Type="http://schemas.openxmlformats.org/officeDocument/2006/relationships/image" Target="../media/image53.jpg"/><Relationship Id="rId5" Type="http://schemas.openxmlformats.org/officeDocument/2006/relationships/image" Target="../media/image45.png"/><Relationship Id="rId6"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9.png"/><Relationship Id="rId4" Type="http://schemas.openxmlformats.org/officeDocument/2006/relationships/image" Target="../media/image52.png"/><Relationship Id="rId5" Type="http://schemas.openxmlformats.org/officeDocument/2006/relationships/image" Target="../media/image45.png"/><Relationship Id="rId6"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44.png"/><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4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54.png"/><Relationship Id="rId4" Type="http://schemas.openxmlformats.org/officeDocument/2006/relationships/image" Target="../media/image6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0.png"/><Relationship Id="rId4" Type="http://schemas.openxmlformats.org/officeDocument/2006/relationships/image" Target="../media/image55.jpg"/><Relationship Id="rId5" Type="http://schemas.openxmlformats.org/officeDocument/2006/relationships/image" Target="../media/image49.png"/><Relationship Id="rId6"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0.png"/><Relationship Id="rId4" Type="http://schemas.openxmlformats.org/officeDocument/2006/relationships/image" Target="../media/image65.png"/><Relationship Id="rId5" Type="http://schemas.openxmlformats.org/officeDocument/2006/relationships/image" Target="../media/image49.png"/><Relationship Id="rId6" Type="http://schemas.openxmlformats.org/officeDocument/2006/relationships/image" Target="../media/image5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50.png"/><Relationship Id="rId4" Type="http://schemas.openxmlformats.org/officeDocument/2006/relationships/image" Target="../media/image56.jpg"/><Relationship Id="rId5" Type="http://schemas.openxmlformats.org/officeDocument/2006/relationships/image" Target="../media/image49.png"/><Relationship Id="rId6" Type="http://schemas.openxmlformats.org/officeDocument/2006/relationships/image" Target="../media/image5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50.png"/><Relationship Id="rId4" Type="http://schemas.openxmlformats.org/officeDocument/2006/relationships/image" Target="../media/image66.png"/><Relationship Id="rId5" Type="http://schemas.openxmlformats.org/officeDocument/2006/relationships/image" Target="../media/image49.png"/><Relationship Id="rId6"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5.png"/><Relationship Id="rId5" Type="http://schemas.openxmlformats.org/officeDocument/2006/relationships/image" Target="../media/image6.png"/><Relationship Id="rId6"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57.png"/><Relationship Id="rId4" Type="http://schemas.openxmlformats.org/officeDocument/2006/relationships/image" Target="../media/image50.png"/><Relationship Id="rId5" Type="http://schemas.openxmlformats.org/officeDocument/2006/relationships/image" Target="../media/image88.png"/><Relationship Id="rId6" Type="http://schemas.openxmlformats.org/officeDocument/2006/relationships/image" Target="../media/image49.png"/><Relationship Id="rId7" Type="http://schemas.openxmlformats.org/officeDocument/2006/relationships/image" Target="../media/image5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54.png"/><Relationship Id="rId4" Type="http://schemas.openxmlformats.org/officeDocument/2006/relationships/image" Target="../media/image6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5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5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5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5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6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62.png"/><Relationship Id="rId4" Type="http://schemas.openxmlformats.org/officeDocument/2006/relationships/image" Target="../media/image6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58.png"/><Relationship Id="rId4" Type="http://schemas.openxmlformats.org/officeDocument/2006/relationships/image" Target="../media/image60.png"/><Relationship Id="rId5" Type="http://schemas.openxmlformats.org/officeDocument/2006/relationships/image" Target="../media/image59.png"/><Relationship Id="rId6" Type="http://schemas.openxmlformats.org/officeDocument/2006/relationships/image" Target="../media/image6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9.jpg"/><Relationship Id="rId5" Type="http://schemas.openxmlformats.org/officeDocument/2006/relationships/image" Target="../media/image6.png"/><Relationship Id="rId6"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58.png"/><Relationship Id="rId4" Type="http://schemas.openxmlformats.org/officeDocument/2006/relationships/image" Target="../media/image60.png"/><Relationship Id="rId5" Type="http://schemas.openxmlformats.org/officeDocument/2006/relationships/image" Target="../media/image59.png"/><Relationship Id="rId6" Type="http://schemas.openxmlformats.org/officeDocument/2006/relationships/image" Target="../media/image70.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58.png"/><Relationship Id="rId4" Type="http://schemas.openxmlformats.org/officeDocument/2006/relationships/image" Target="../media/image60.png"/><Relationship Id="rId5" Type="http://schemas.openxmlformats.org/officeDocument/2006/relationships/image" Target="../media/image59.png"/><Relationship Id="rId6" Type="http://schemas.openxmlformats.org/officeDocument/2006/relationships/image" Target="../media/image7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58.png"/><Relationship Id="rId4" Type="http://schemas.openxmlformats.org/officeDocument/2006/relationships/image" Target="../media/image60.png"/><Relationship Id="rId5" Type="http://schemas.openxmlformats.org/officeDocument/2006/relationships/image" Target="../media/image59.png"/><Relationship Id="rId6" Type="http://schemas.openxmlformats.org/officeDocument/2006/relationships/image" Target="../media/image7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58.png"/><Relationship Id="rId4" Type="http://schemas.openxmlformats.org/officeDocument/2006/relationships/image" Target="../media/image60.png"/><Relationship Id="rId5" Type="http://schemas.openxmlformats.org/officeDocument/2006/relationships/image" Target="../media/image59.png"/><Relationship Id="rId6" Type="http://schemas.openxmlformats.org/officeDocument/2006/relationships/image" Target="../media/image89.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62.png"/><Relationship Id="rId4" Type="http://schemas.openxmlformats.org/officeDocument/2006/relationships/image" Target="../media/image6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7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7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7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7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7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1.jpg"/><Relationship Id="rId5" Type="http://schemas.openxmlformats.org/officeDocument/2006/relationships/image" Target="../media/image6.png"/><Relationship Id="rId6" Type="http://schemas.openxmlformats.org/officeDocument/2006/relationships/image" Target="../media/image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7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75.png"/><Relationship Id="rId4" Type="http://schemas.openxmlformats.org/officeDocument/2006/relationships/image" Target="../media/image6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69.png"/><Relationship Id="rId4" Type="http://schemas.openxmlformats.org/officeDocument/2006/relationships/image" Target="../media/image74.png"/><Relationship Id="rId5" Type="http://schemas.openxmlformats.org/officeDocument/2006/relationships/image" Target="../media/image72.png"/><Relationship Id="rId6" Type="http://schemas.openxmlformats.org/officeDocument/2006/relationships/image" Target="../media/image7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69.png"/><Relationship Id="rId4" Type="http://schemas.openxmlformats.org/officeDocument/2006/relationships/image" Target="../media/image74.png"/><Relationship Id="rId5" Type="http://schemas.openxmlformats.org/officeDocument/2006/relationships/image" Target="../media/image72.png"/><Relationship Id="rId6" Type="http://schemas.openxmlformats.org/officeDocument/2006/relationships/image" Target="../media/image81.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69.png"/><Relationship Id="rId4" Type="http://schemas.openxmlformats.org/officeDocument/2006/relationships/image" Target="../media/image74.png"/><Relationship Id="rId5" Type="http://schemas.openxmlformats.org/officeDocument/2006/relationships/image" Target="../media/image72.png"/><Relationship Id="rId6" Type="http://schemas.openxmlformats.org/officeDocument/2006/relationships/image" Target="../media/image85.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69.png"/><Relationship Id="rId4" Type="http://schemas.openxmlformats.org/officeDocument/2006/relationships/image" Target="../media/image74.png"/><Relationship Id="rId5" Type="http://schemas.openxmlformats.org/officeDocument/2006/relationships/image" Target="../media/image72.png"/><Relationship Id="rId6" Type="http://schemas.openxmlformats.org/officeDocument/2006/relationships/image" Target="../media/image80.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69.png"/><Relationship Id="rId4" Type="http://schemas.openxmlformats.org/officeDocument/2006/relationships/image" Target="../media/image74.png"/><Relationship Id="rId5" Type="http://schemas.openxmlformats.org/officeDocument/2006/relationships/image" Target="../media/image72.png"/><Relationship Id="rId6" Type="http://schemas.openxmlformats.org/officeDocument/2006/relationships/image" Target="../media/image8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75.png"/><Relationship Id="rId4" Type="http://schemas.openxmlformats.org/officeDocument/2006/relationships/image" Target="../media/image6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7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7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7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7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7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8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87.png"/><Relationship Id="rId4" Type="http://schemas.openxmlformats.org/officeDocument/2006/relationships/image" Target="../media/image82.png"/><Relationship Id="rId5" Type="http://schemas.openxmlformats.org/officeDocument/2006/relationships/image" Target="../media/image84.png"/><Relationship Id="rId6" Type="http://schemas.openxmlformats.org/officeDocument/2006/relationships/image" Target="../media/image9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87.png"/><Relationship Id="rId4" Type="http://schemas.openxmlformats.org/officeDocument/2006/relationships/image" Target="../media/image82.png"/><Relationship Id="rId5" Type="http://schemas.openxmlformats.org/officeDocument/2006/relationships/image" Target="../media/image84.png"/><Relationship Id="rId6" Type="http://schemas.openxmlformats.org/officeDocument/2006/relationships/image" Target="../media/image90.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87.png"/><Relationship Id="rId4" Type="http://schemas.openxmlformats.org/officeDocument/2006/relationships/image" Target="../media/image82.png"/><Relationship Id="rId5" Type="http://schemas.openxmlformats.org/officeDocument/2006/relationships/image" Target="../media/image84.png"/><Relationship Id="rId6" Type="http://schemas.openxmlformats.org/officeDocument/2006/relationships/image" Target="../media/image91.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87.png"/><Relationship Id="rId4" Type="http://schemas.openxmlformats.org/officeDocument/2006/relationships/image" Target="../media/image82.png"/><Relationship Id="rId5" Type="http://schemas.openxmlformats.org/officeDocument/2006/relationships/image" Target="../media/image84.png"/><Relationship Id="rId6" Type="http://schemas.openxmlformats.org/officeDocument/2006/relationships/image" Target="../media/image105.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87.png"/><Relationship Id="rId4" Type="http://schemas.openxmlformats.org/officeDocument/2006/relationships/image" Target="../media/image82.png"/><Relationship Id="rId5" Type="http://schemas.openxmlformats.org/officeDocument/2006/relationships/image" Target="../media/image84.png"/><Relationship Id="rId6" Type="http://schemas.openxmlformats.org/officeDocument/2006/relationships/image" Target="../media/image99.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93.png"/><Relationship Id="rId4" Type="http://schemas.openxmlformats.org/officeDocument/2006/relationships/image" Target="../media/image9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55" name="Google Shape;55;p13"/>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1</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56" name="Google Shape;56;p13"/>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9" name="Shape 139"/>
        <p:cNvGrpSpPr/>
        <p:nvPr/>
      </p:nvGrpSpPr>
      <p:grpSpPr>
        <a:xfrm>
          <a:off x="0" y="0"/>
          <a:ext cx="0" cy="0"/>
          <a:chOff x="0" y="0"/>
          <a:chExt cx="0" cy="0"/>
        </a:xfrm>
      </p:grpSpPr>
      <p:sp>
        <p:nvSpPr>
          <p:cNvPr id="140" name="Google Shape;140;p22"/>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41" name="Google Shape;141;p22"/>
          <p:cNvSpPr txBox="1"/>
          <p:nvPr/>
        </p:nvSpPr>
        <p:spPr>
          <a:xfrm>
            <a:off x="667200" y="1747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142" name="Google Shape;142;p22"/>
          <p:cNvSpPr txBox="1"/>
          <p:nvPr/>
        </p:nvSpPr>
        <p:spPr>
          <a:xfrm>
            <a:off x="631650" y="1163850"/>
            <a:ext cx="7880700" cy="2284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nombre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Homero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apellido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Simpsons</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edad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39</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(nombre);</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(apellido);</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(edad);</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43" name="Google Shape;143;p22"/>
          <p:cNvPicPr preferRelativeResize="0"/>
          <p:nvPr/>
        </p:nvPicPr>
        <p:blipFill>
          <a:blip r:embed="rId3">
            <a:alphaModFix/>
          </a:blip>
          <a:stretch>
            <a:fillRect/>
          </a:stretch>
        </p:blipFill>
        <p:spPr>
          <a:xfrm>
            <a:off x="7793250" y="4766225"/>
            <a:ext cx="1186526" cy="33067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55" name="Shape 955"/>
        <p:cNvGrpSpPr/>
        <p:nvPr/>
      </p:nvGrpSpPr>
      <p:grpSpPr>
        <a:xfrm>
          <a:off x="0" y="0"/>
          <a:ext cx="0" cy="0"/>
          <a:chOff x="0" y="0"/>
          <a:chExt cx="0" cy="0"/>
        </a:xfrm>
      </p:grpSpPr>
      <p:sp>
        <p:nvSpPr>
          <p:cNvPr id="956" name="Google Shape;956;p112"/>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957" name="Google Shape;957;p112"/>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958" name="Google Shape;958;p112"/>
          <p:cNvSpPr txBox="1"/>
          <p:nvPr/>
        </p:nvSpPr>
        <p:spPr>
          <a:xfrm>
            <a:off x="631650" y="1032750"/>
            <a:ext cx="7880700" cy="4110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ciudades</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Springfield</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Shelbyville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Capital City</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Cypress Creek</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Ogdenville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ciudad</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of</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ciudades</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h2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document</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createElement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h2</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h2.innerHTML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ciudad</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document</a:t>
            </a:r>
            <a:r>
              <a:rPr lang="es-419" sz="1600">
                <a:solidFill>
                  <a:srgbClr val="F6F6F4"/>
                </a:solidFill>
                <a:latin typeface="Courier New"/>
                <a:ea typeface="Courier New"/>
                <a:cs typeface="Courier New"/>
                <a:sym typeface="Courier New"/>
              </a:rPr>
              <a:t>.body.</a:t>
            </a:r>
            <a:r>
              <a:rPr lang="es-419" sz="1600">
                <a:solidFill>
                  <a:srgbClr val="62E884"/>
                </a:solidFill>
                <a:latin typeface="Courier New"/>
                <a:ea typeface="Courier New"/>
                <a:cs typeface="Courier New"/>
                <a:sym typeface="Courier New"/>
              </a:rPr>
              <a:t>appendChild</a:t>
            </a:r>
            <a:r>
              <a:rPr lang="es-419" sz="1600">
                <a:solidFill>
                  <a:srgbClr val="F6F6F4"/>
                </a:solidFill>
                <a:latin typeface="Courier New"/>
                <a:ea typeface="Courier New"/>
                <a:cs typeface="Courier New"/>
                <a:sym typeface="Courier New"/>
              </a:rPr>
              <a:t>(h2);</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959" name="Google Shape;959;p112"/>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63" name="Shape 963"/>
        <p:cNvGrpSpPr/>
        <p:nvPr/>
      </p:nvGrpSpPr>
      <p:grpSpPr>
        <a:xfrm>
          <a:off x="0" y="0"/>
          <a:ext cx="0" cy="0"/>
          <a:chOff x="0" y="0"/>
          <a:chExt cx="0" cy="0"/>
        </a:xfrm>
      </p:grpSpPr>
      <p:sp>
        <p:nvSpPr>
          <p:cNvPr id="964" name="Google Shape;964;p113"/>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965" name="Google Shape;965;p113"/>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966" name="Google Shape;966;p113"/>
          <p:cNvSpPr txBox="1"/>
          <p:nvPr/>
        </p:nvSpPr>
        <p:spPr>
          <a:xfrm>
            <a:off x="631650" y="1032750"/>
            <a:ext cx="7880700" cy="3432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a:solidFill>
                  <a:srgbClr val="F286C4"/>
                </a:solidFill>
                <a:latin typeface="Courier New"/>
                <a:ea typeface="Courier New"/>
                <a:cs typeface="Courier New"/>
                <a:sym typeface="Courier New"/>
              </a:rPr>
              <a:t>const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tareas</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286C4"/>
                </a:solidFill>
                <a:latin typeface="Courier New"/>
                <a:ea typeface="Courier New"/>
                <a:cs typeface="Courier New"/>
                <a:sym typeface="Courier New"/>
              </a:rPr>
              <a:t>for</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index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0</a:t>
            </a:r>
            <a:r>
              <a:rPr lang="es-419">
                <a:solidFill>
                  <a:srgbClr val="F6F6F4"/>
                </a:solidFill>
                <a:latin typeface="Courier New"/>
                <a:ea typeface="Courier New"/>
                <a:cs typeface="Courier New"/>
                <a:sym typeface="Courier New"/>
              </a:rPr>
              <a:t>; index </a:t>
            </a:r>
            <a:r>
              <a:rPr lang="es-419">
                <a:solidFill>
                  <a:srgbClr val="F286C4"/>
                </a:solidFill>
                <a:latin typeface="Courier New"/>
                <a:ea typeface="Courier New"/>
                <a:cs typeface="Courier New"/>
                <a:sym typeface="Courier New"/>
              </a:rPr>
              <a:t>&lt;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5</a:t>
            </a:r>
            <a:r>
              <a:rPr lang="es-419">
                <a:solidFill>
                  <a:srgbClr val="F6F6F4"/>
                </a:solidFill>
                <a:latin typeface="Courier New"/>
                <a:ea typeface="Courier New"/>
                <a:cs typeface="Courier New"/>
                <a:sym typeface="Courier New"/>
              </a:rPr>
              <a:t>; index</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tareas</a:t>
            </a:r>
            <a:r>
              <a:rPr lang="es-419">
                <a:solidFill>
                  <a:srgbClr val="F6F6F4"/>
                </a:solidFill>
                <a:latin typeface="Courier New"/>
                <a:ea typeface="Courier New"/>
                <a:cs typeface="Courier New"/>
                <a:sym typeface="Courier New"/>
              </a:rPr>
              <a:t>.</a:t>
            </a:r>
            <a:r>
              <a:rPr lang="es-419">
                <a:solidFill>
                  <a:srgbClr val="62E884"/>
                </a:solidFill>
                <a:latin typeface="Courier New"/>
                <a:ea typeface="Courier New"/>
                <a:cs typeface="Courier New"/>
                <a:sym typeface="Courier New"/>
              </a:rPr>
              <a:t>push</a:t>
            </a:r>
            <a:r>
              <a:rPr lang="es-419">
                <a:solidFill>
                  <a:srgbClr val="F6F6F4"/>
                </a:solidFill>
                <a:latin typeface="Courier New"/>
                <a:ea typeface="Courier New"/>
                <a:cs typeface="Courier New"/>
                <a:sym typeface="Courier New"/>
              </a:rPr>
              <a:t>(</a:t>
            </a:r>
            <a:r>
              <a:rPr lang="es-419">
                <a:solidFill>
                  <a:srgbClr val="97E1F1"/>
                </a:solidFill>
                <a:latin typeface="Courier New"/>
                <a:ea typeface="Courier New"/>
                <a:cs typeface="Courier New"/>
                <a:sym typeface="Courier New"/>
              </a:rPr>
              <a:t>prompt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INGRESAR TAREA</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ul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document</a:t>
            </a:r>
            <a:r>
              <a:rPr lang="es-419">
                <a:solidFill>
                  <a:srgbClr val="F6F6F4"/>
                </a:solidFill>
                <a:latin typeface="Courier New"/>
                <a:ea typeface="Courier New"/>
                <a:cs typeface="Courier New"/>
                <a:sym typeface="Courier New"/>
              </a:rPr>
              <a:t>.</a:t>
            </a:r>
            <a:r>
              <a:rPr lang="es-419">
                <a:solidFill>
                  <a:srgbClr val="62E884"/>
                </a:solidFill>
                <a:latin typeface="Courier New"/>
                <a:ea typeface="Courier New"/>
                <a:cs typeface="Courier New"/>
                <a:sym typeface="Courier New"/>
              </a:rPr>
              <a:t>createElement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ul</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inner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286C4"/>
                </a:solidFill>
                <a:latin typeface="Courier New"/>
                <a:ea typeface="Courier New"/>
                <a:cs typeface="Courier New"/>
                <a:sym typeface="Courier New"/>
              </a:rPr>
              <a:t>for</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const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tarea</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of</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tareas</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inner</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E7EE98"/>
                </a:solidFill>
                <a:latin typeface="Courier New"/>
                <a:ea typeface="Courier New"/>
                <a:cs typeface="Courier New"/>
                <a:sym typeface="Courier New"/>
              </a:rPr>
              <a:t>`&lt;li&gt;</a:t>
            </a:r>
            <a:r>
              <a:rPr lang="es-419">
                <a:solidFill>
                  <a:srgbClr val="F286C4"/>
                </a:solidFill>
                <a:latin typeface="Courier New"/>
                <a:ea typeface="Courier New"/>
                <a:cs typeface="Courier New"/>
                <a:sym typeface="Courier New"/>
              </a:rPr>
              <a:t>${</a:t>
            </a:r>
            <a:r>
              <a:rPr lang="es-419">
                <a:solidFill>
                  <a:srgbClr val="BF9EEE"/>
                </a:solidFill>
                <a:latin typeface="Courier New"/>
                <a:ea typeface="Courier New"/>
                <a:cs typeface="Courier New"/>
                <a:sym typeface="Courier New"/>
              </a:rPr>
              <a:t>tarea</a:t>
            </a:r>
            <a:r>
              <a:rPr lang="es-419">
                <a:solidFill>
                  <a:srgbClr val="F286C4"/>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&lt;/li&gt;`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ul.innerHTML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inner;</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BF9EEE"/>
                </a:solidFill>
                <a:latin typeface="Courier New"/>
                <a:ea typeface="Courier New"/>
                <a:cs typeface="Courier New"/>
                <a:sym typeface="Courier New"/>
              </a:rPr>
              <a:t>document</a:t>
            </a:r>
            <a:r>
              <a:rPr lang="es-419">
                <a:solidFill>
                  <a:srgbClr val="F6F6F4"/>
                </a:solidFill>
                <a:latin typeface="Courier New"/>
                <a:ea typeface="Courier New"/>
                <a:cs typeface="Courier New"/>
                <a:sym typeface="Courier New"/>
              </a:rPr>
              <a:t>.body.</a:t>
            </a:r>
            <a:r>
              <a:rPr lang="es-419">
                <a:solidFill>
                  <a:srgbClr val="62E884"/>
                </a:solidFill>
                <a:latin typeface="Courier New"/>
                <a:ea typeface="Courier New"/>
                <a:cs typeface="Courier New"/>
                <a:sym typeface="Courier New"/>
              </a:rPr>
              <a:t>appendChild</a:t>
            </a:r>
            <a:r>
              <a:rPr lang="es-419">
                <a:solidFill>
                  <a:srgbClr val="F6F6F4"/>
                </a:solidFill>
                <a:latin typeface="Courier New"/>
                <a:ea typeface="Courier New"/>
                <a:cs typeface="Courier New"/>
                <a:sym typeface="Courier New"/>
              </a:rPr>
              <a:t>(ul);</a:t>
            </a:r>
            <a:endParaRPr>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967" name="Google Shape;967;p113"/>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71" name="Shape 971"/>
        <p:cNvGrpSpPr/>
        <p:nvPr/>
      </p:nvGrpSpPr>
      <p:grpSpPr>
        <a:xfrm>
          <a:off x="0" y="0"/>
          <a:ext cx="0" cy="0"/>
          <a:chOff x="0" y="0"/>
          <a:chExt cx="0" cy="0"/>
        </a:xfrm>
      </p:grpSpPr>
      <p:sp>
        <p:nvSpPr>
          <p:cNvPr id="972" name="Google Shape;972;p114"/>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973" name="Google Shape;973;p114"/>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974" name="Google Shape;974;p114"/>
          <p:cNvSpPr txBox="1"/>
          <p:nvPr/>
        </p:nvSpPr>
        <p:spPr>
          <a:xfrm>
            <a:off x="716225" y="1685700"/>
            <a:ext cx="7880700" cy="1772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paises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ARGENTINA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URUGUAY</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BRASIL</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CHILE</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select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createElement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select</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for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0</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&lt;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paises</a:t>
            </a:r>
            <a:r>
              <a:rPr lang="es-419" sz="1200">
                <a:solidFill>
                  <a:srgbClr val="F6F6F4"/>
                </a:solidFill>
                <a:latin typeface="Courier New"/>
                <a:ea typeface="Courier New"/>
                <a:cs typeface="Courier New"/>
                <a:sym typeface="Courier New"/>
              </a:rPr>
              <a:t>.length; index</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select.innerHTML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E7EE98"/>
                </a:solidFill>
                <a:latin typeface="Courier New"/>
                <a:ea typeface="Courier New"/>
                <a:cs typeface="Courier New"/>
                <a:sym typeface="Courier New"/>
              </a:rPr>
              <a:t>`&lt;option value='</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index</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'&gt;</a:t>
            </a:r>
            <a:r>
              <a:rPr lang="es-419" sz="1200">
                <a:solidFill>
                  <a:srgbClr val="F286C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paises</a:t>
            </a:r>
            <a:r>
              <a:rPr lang="es-419" sz="1200">
                <a:solidFill>
                  <a:srgbClr val="F6F6F4"/>
                </a:solidFill>
                <a:latin typeface="Courier New"/>
                <a:ea typeface="Courier New"/>
                <a:cs typeface="Courier New"/>
                <a:sym typeface="Courier New"/>
              </a:rPr>
              <a:t>[index]</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&lt;/option&gt;`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.body.</a:t>
            </a:r>
            <a:r>
              <a:rPr lang="es-419" sz="1200">
                <a:solidFill>
                  <a:srgbClr val="62E884"/>
                </a:solidFill>
                <a:latin typeface="Courier New"/>
                <a:ea typeface="Courier New"/>
                <a:cs typeface="Courier New"/>
                <a:sym typeface="Courier New"/>
              </a:rPr>
              <a:t>appendChild</a:t>
            </a:r>
            <a:r>
              <a:rPr lang="es-419" sz="1200">
                <a:solidFill>
                  <a:srgbClr val="F6F6F4"/>
                </a:solidFill>
                <a:latin typeface="Courier New"/>
                <a:ea typeface="Courier New"/>
                <a:cs typeface="Courier New"/>
                <a:sym typeface="Courier New"/>
              </a:rPr>
              <a:t>(select);</a:t>
            </a:r>
            <a:endParaRPr sz="12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975" name="Google Shape;975;p114"/>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79" name="Shape 979"/>
        <p:cNvGrpSpPr/>
        <p:nvPr/>
      </p:nvGrpSpPr>
      <p:grpSpPr>
        <a:xfrm>
          <a:off x="0" y="0"/>
          <a:ext cx="0" cy="0"/>
          <a:chOff x="0" y="0"/>
          <a:chExt cx="0" cy="0"/>
        </a:xfrm>
      </p:grpSpPr>
      <p:sp>
        <p:nvSpPr>
          <p:cNvPr id="980" name="Google Shape;980;p11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981" name="Google Shape;981;p115"/>
          <p:cNvSpPr txBox="1"/>
          <p:nvPr/>
        </p:nvSpPr>
        <p:spPr>
          <a:xfrm>
            <a:off x="667200" y="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982" name="Google Shape;982;p115"/>
          <p:cNvSpPr txBox="1"/>
          <p:nvPr/>
        </p:nvSpPr>
        <p:spPr>
          <a:xfrm>
            <a:off x="631650" y="782850"/>
            <a:ext cx="7880700" cy="4360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class</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constructor</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nombre</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edad</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pais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.nombre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nombre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.edad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edad</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.pais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pais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HOMERO</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39</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USA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BARNEY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40</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USA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APU</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42</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INDIA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SKINNER</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38</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USA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of</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div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document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createElement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div</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div.innerHTML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`&lt;h2&gt;</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.nombre</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&lt;/h2&gt;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&lt;p&gt;</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.edad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 </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.pais</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&lt;/p&gt;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&lt;hr&gt;`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document</a:t>
            </a:r>
            <a:r>
              <a:rPr lang="es-419" sz="1050">
                <a:solidFill>
                  <a:srgbClr val="F6F6F4"/>
                </a:solidFill>
                <a:latin typeface="Courier New"/>
                <a:ea typeface="Courier New"/>
                <a:cs typeface="Courier New"/>
                <a:sym typeface="Courier New"/>
              </a:rPr>
              <a:t>.body.</a:t>
            </a:r>
            <a:r>
              <a:rPr lang="es-419" sz="1050">
                <a:solidFill>
                  <a:srgbClr val="62E884"/>
                </a:solidFill>
                <a:latin typeface="Courier New"/>
                <a:ea typeface="Courier New"/>
                <a:cs typeface="Courier New"/>
                <a:sym typeface="Courier New"/>
              </a:rPr>
              <a:t>appendChild</a:t>
            </a:r>
            <a:r>
              <a:rPr lang="es-419" sz="1050">
                <a:solidFill>
                  <a:srgbClr val="F6F6F4"/>
                </a:solidFill>
                <a:latin typeface="Courier New"/>
                <a:ea typeface="Courier New"/>
                <a:cs typeface="Courier New"/>
                <a:sym typeface="Courier New"/>
              </a:rPr>
              <a:t>(div);</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983" name="Google Shape;983;p115"/>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87" name="Shape 987"/>
        <p:cNvGrpSpPr/>
        <p:nvPr/>
      </p:nvGrpSpPr>
      <p:grpSpPr>
        <a:xfrm>
          <a:off x="0" y="0"/>
          <a:ext cx="0" cy="0"/>
          <a:chOff x="0" y="0"/>
          <a:chExt cx="0" cy="0"/>
        </a:xfrm>
      </p:grpSpPr>
      <p:sp>
        <p:nvSpPr>
          <p:cNvPr id="988" name="Google Shape;988;p116"/>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989" name="Google Shape;989;p116"/>
          <p:cNvSpPr txBox="1"/>
          <p:nvPr/>
        </p:nvSpPr>
        <p:spPr>
          <a:xfrm>
            <a:off x="667200" y="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990" name="Google Shape;990;p116"/>
          <p:cNvSpPr txBox="1"/>
          <p:nvPr/>
        </p:nvSpPr>
        <p:spPr>
          <a:xfrm>
            <a:off x="631650" y="782850"/>
            <a:ext cx="7880700" cy="4360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class</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constructor</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id</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nombre</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edad</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pais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.id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id</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.nombre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nombre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.edad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edad</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.pais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pais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1</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HOMERO</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39</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USA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2</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BARNEY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40</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USA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3</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APU</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42</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INDIA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4</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SKINNER</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38</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USA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of</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div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document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createElement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div</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div.innerHTML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`&lt;h2&gt;</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.nombre</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&lt;/h2&gt;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&lt;p&gt;</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.edad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 </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.pais</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&lt;/p&gt;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&lt;button id='</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.id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'&gt;Contratar&lt;/button&gt;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&lt;hr&gt;`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document</a:t>
            </a:r>
            <a:r>
              <a:rPr lang="es-419" sz="1050">
                <a:solidFill>
                  <a:srgbClr val="F6F6F4"/>
                </a:solidFill>
                <a:latin typeface="Courier New"/>
                <a:ea typeface="Courier New"/>
                <a:cs typeface="Courier New"/>
                <a:sym typeface="Courier New"/>
              </a:rPr>
              <a:t>.body.</a:t>
            </a:r>
            <a:r>
              <a:rPr lang="es-419" sz="1050">
                <a:solidFill>
                  <a:srgbClr val="62E884"/>
                </a:solidFill>
                <a:latin typeface="Courier New"/>
                <a:ea typeface="Courier New"/>
                <a:cs typeface="Courier New"/>
                <a:sym typeface="Courier New"/>
              </a:rPr>
              <a:t>appendChild</a:t>
            </a:r>
            <a:r>
              <a:rPr lang="es-419" sz="1050">
                <a:solidFill>
                  <a:srgbClr val="F6F6F4"/>
                </a:solidFill>
                <a:latin typeface="Courier New"/>
                <a:ea typeface="Courier New"/>
                <a:cs typeface="Courier New"/>
                <a:sym typeface="Courier New"/>
              </a:rPr>
              <a:t>(div);</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991" name="Google Shape;991;p116"/>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5" name="Shape 995"/>
        <p:cNvGrpSpPr/>
        <p:nvPr/>
      </p:nvGrpSpPr>
      <p:grpSpPr>
        <a:xfrm>
          <a:off x="0" y="0"/>
          <a:ext cx="0" cy="0"/>
          <a:chOff x="0" y="0"/>
          <a:chExt cx="0" cy="0"/>
        </a:xfrm>
      </p:grpSpPr>
      <p:sp>
        <p:nvSpPr>
          <p:cNvPr id="996" name="Google Shape;996;p117"/>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997" name="Google Shape;997;p117"/>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9</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998" name="Google Shape;998;p117"/>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02" name="Shape 1002"/>
        <p:cNvGrpSpPr/>
        <p:nvPr/>
      </p:nvGrpSpPr>
      <p:grpSpPr>
        <a:xfrm>
          <a:off x="0" y="0"/>
          <a:ext cx="0" cy="0"/>
          <a:chOff x="0" y="0"/>
          <a:chExt cx="0" cy="0"/>
        </a:xfrm>
      </p:grpSpPr>
      <p:pic>
        <p:nvPicPr>
          <p:cNvPr id="1003" name="Google Shape;1003;p118"/>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004" name="Google Shape;1004;p118"/>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19"/>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Incluir un botón con el ID ‘btnNucleo’ manipulando el DOM. Luego, escuchar el evento </a:t>
            </a:r>
            <a:r>
              <a:rPr lang="es-419" sz="1600">
                <a:solidFill>
                  <a:srgbClr val="8215BC"/>
                </a:solidFill>
                <a:highlight>
                  <a:schemeClr val="lt1"/>
                </a:highlight>
                <a:latin typeface="Helvetica Neue Light"/>
                <a:ea typeface="Helvetica Neue Light"/>
                <a:cs typeface="Helvetica Neue Light"/>
                <a:sym typeface="Helvetica Neue Light"/>
              </a:rPr>
              <a:t>click</a:t>
            </a:r>
            <a:r>
              <a:rPr lang="es-419" sz="1600">
                <a:solidFill>
                  <a:schemeClr val="dk1"/>
                </a:solidFill>
                <a:highlight>
                  <a:schemeClr val="lt1"/>
                </a:highlight>
                <a:latin typeface="Helvetica Neue Light"/>
                <a:ea typeface="Helvetica Neue Light"/>
                <a:cs typeface="Helvetica Neue Light"/>
                <a:sym typeface="Helvetica Neue Light"/>
              </a:rPr>
              <a:t> sobre el botón generado, asegurando que la función manejadora dispare una salida a elección en el HTML, cuando se presione el elemento.</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1010" name="Google Shape;1010;p119"/>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BOTÓN DEL NÚCLEO</a:t>
            </a:r>
            <a:endParaRPr i="1" sz="2600">
              <a:latin typeface="Anton"/>
              <a:ea typeface="Anton"/>
              <a:cs typeface="Anton"/>
              <a:sym typeface="Anton"/>
            </a:endParaRPr>
          </a:p>
        </p:txBody>
      </p:sp>
      <p:pic>
        <p:nvPicPr>
          <p:cNvPr id="1011" name="Google Shape;1011;p119"/>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012" name="Google Shape;1012;p119"/>
          <p:cNvGrpSpPr/>
          <p:nvPr/>
        </p:nvGrpSpPr>
        <p:grpSpPr>
          <a:xfrm>
            <a:off x="4579200" y="3727325"/>
            <a:ext cx="4527000" cy="923400"/>
            <a:chOff x="4442550" y="4038925"/>
            <a:chExt cx="4527000" cy="923400"/>
          </a:xfrm>
        </p:grpSpPr>
        <p:sp>
          <p:nvSpPr>
            <p:cNvPr id="1013" name="Google Shape;1013;p119"/>
            <p:cNvSpPr txBox="1"/>
            <p:nvPr/>
          </p:nvSpPr>
          <p:spPr>
            <a:xfrm>
              <a:off x="4442550" y="4038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1</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200">
                  <a:solidFill>
                    <a:schemeClr val="dk1"/>
                  </a:solidFill>
                  <a:latin typeface="Didact Gothic"/>
                  <a:ea typeface="Didact Gothic"/>
                  <a:cs typeface="Didact Gothic"/>
                  <a:sym typeface="Didact Gothic"/>
                </a:rPr>
                <a:t>Manipular el DOM implica modificar y acceder a elementos del DOM, o crear nuevos con </a:t>
              </a:r>
              <a:r>
                <a:rPr lang="es-419" sz="1200">
                  <a:solidFill>
                    <a:srgbClr val="8215BC"/>
                  </a:solidFill>
                  <a:latin typeface="Didact Gothic"/>
                  <a:ea typeface="Didact Gothic"/>
                  <a:cs typeface="Didact Gothic"/>
                  <a:sym typeface="Didact Gothic"/>
                </a:rPr>
                <a:t>createElement</a:t>
              </a:r>
              <a:r>
                <a:rPr lang="es-419" sz="1200">
                  <a:latin typeface="Didact Gothic"/>
                  <a:ea typeface="Didact Gothic"/>
                  <a:cs typeface="Didact Gothic"/>
                  <a:sym typeface="Didact Gothic"/>
                </a:rPr>
                <a:t>. El evento puede asociarse con addEventListener, o la propiedad </a:t>
              </a:r>
              <a:r>
                <a:rPr lang="es-419" sz="1200">
                  <a:solidFill>
                    <a:srgbClr val="8215BC"/>
                  </a:solidFill>
                  <a:latin typeface="Didact Gothic"/>
                  <a:ea typeface="Didact Gothic"/>
                  <a:cs typeface="Didact Gothic"/>
                  <a:sym typeface="Didact Gothic"/>
                </a:rPr>
                <a:t>onclick</a:t>
              </a:r>
              <a:r>
                <a:rPr lang="es-419" sz="1200">
                  <a:solidFill>
                    <a:schemeClr val="dk1"/>
                  </a:solidFill>
                  <a:latin typeface="Didact Gothic"/>
                  <a:ea typeface="Didact Gothic"/>
                  <a:cs typeface="Didact Gothic"/>
                  <a:sym typeface="Didact Gothic"/>
                </a:rPr>
                <a:t>.</a:t>
              </a:r>
              <a:endParaRPr sz="1200">
                <a:solidFill>
                  <a:schemeClr val="dk1"/>
                </a:solidFill>
                <a:latin typeface="Didact Gothic"/>
                <a:ea typeface="Didact Gothic"/>
                <a:cs typeface="Didact Gothic"/>
                <a:sym typeface="Didact Gothic"/>
              </a:endParaRPr>
            </a:p>
          </p:txBody>
        </p:sp>
        <p:pic>
          <p:nvPicPr>
            <p:cNvPr id="1014" name="Google Shape;1014;p119"/>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1015" name="Google Shape;1015;p119"/>
          <p:cNvPicPr preferRelativeResize="0"/>
          <p:nvPr/>
        </p:nvPicPr>
        <p:blipFill>
          <a:blip r:embed="rId5">
            <a:alphaModFix/>
          </a:blip>
          <a:stretch>
            <a:fillRect/>
          </a:stretch>
        </p:blipFill>
        <p:spPr>
          <a:xfrm>
            <a:off x="7823650" y="4782025"/>
            <a:ext cx="1186526" cy="330675"/>
          </a:xfrm>
          <a:prstGeom prst="rect">
            <a:avLst/>
          </a:prstGeom>
          <a:noFill/>
          <a:ln>
            <a:noFill/>
          </a:ln>
        </p:spPr>
      </p:pic>
      <p:pic>
        <p:nvPicPr>
          <p:cNvPr id="1016" name="Google Shape;1016;p119"/>
          <p:cNvPicPr preferRelativeResize="0"/>
          <p:nvPr/>
        </p:nvPicPr>
        <p:blipFill rotWithShape="1">
          <a:blip r:embed="rId6">
            <a:alphaModFix/>
          </a:blip>
          <a:srcRect b="0" l="15849" r="7580" t="0"/>
          <a:stretch/>
        </p:blipFill>
        <p:spPr>
          <a:xfrm>
            <a:off x="0" y="0"/>
            <a:ext cx="4458224" cy="51435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120"/>
          <p:cNvSpPr txBox="1"/>
          <p:nvPr/>
        </p:nvSpPr>
        <p:spPr>
          <a:xfrm>
            <a:off x="4612200" y="1094175"/>
            <a:ext cx="4376400" cy="2123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Declarar un array con nombres de asignatura, y generar un </a:t>
            </a:r>
            <a:r>
              <a:rPr lang="es-419">
                <a:solidFill>
                  <a:srgbClr val="8215BC"/>
                </a:solidFill>
                <a:highlight>
                  <a:schemeClr val="lt1"/>
                </a:highlight>
                <a:latin typeface="Helvetica Neue Light"/>
                <a:ea typeface="Helvetica Neue Light"/>
                <a:cs typeface="Helvetica Neue Light"/>
                <a:sym typeface="Helvetica Neue Light"/>
              </a:rPr>
              <a:t>select, </a:t>
            </a:r>
            <a:r>
              <a:rPr lang="es-419">
                <a:solidFill>
                  <a:schemeClr val="dk1"/>
                </a:solidFill>
                <a:highlight>
                  <a:schemeClr val="lt1"/>
                </a:highlight>
                <a:latin typeface="Helvetica Neue Light"/>
                <a:ea typeface="Helvetica Neue Light"/>
                <a:cs typeface="Helvetica Neue Light"/>
                <a:sym typeface="Helvetica Neue Light"/>
              </a:rPr>
              <a:t>donde los values de las etiquetas </a:t>
            </a:r>
            <a:r>
              <a:rPr lang="es-419">
                <a:solidFill>
                  <a:srgbClr val="8215BC"/>
                </a:solidFill>
                <a:highlight>
                  <a:schemeClr val="lt1"/>
                </a:highlight>
                <a:latin typeface="Helvetica Neue Light"/>
                <a:ea typeface="Helvetica Neue Light"/>
                <a:cs typeface="Helvetica Neue Light"/>
                <a:sym typeface="Helvetica Neue Light"/>
              </a:rPr>
              <a:t>option</a:t>
            </a:r>
            <a:r>
              <a:rPr lang="es-419">
                <a:solidFill>
                  <a:schemeClr val="dk1"/>
                </a:solidFill>
                <a:highlight>
                  <a:schemeClr val="lt1"/>
                </a:highlight>
                <a:latin typeface="Helvetica Neue Light"/>
                <a:ea typeface="Helvetica Neue Light"/>
                <a:cs typeface="Helvetica Neue Light"/>
                <a:sym typeface="Helvetica Neue Light"/>
              </a:rPr>
              <a:t> sean la posición de la asignatura en la colección.</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a:solidFill>
                  <a:schemeClr val="dk1"/>
                </a:solidFill>
                <a:highlight>
                  <a:schemeClr val="lt1"/>
                </a:highlight>
                <a:latin typeface="Helvetica Neue Light"/>
                <a:ea typeface="Helvetica Neue Light"/>
                <a:cs typeface="Helvetica Neue Light"/>
                <a:sym typeface="Helvetica Neue Light"/>
              </a:rPr>
              <a:t>Luego, escuchar el evento </a:t>
            </a:r>
            <a:r>
              <a:rPr lang="es-419">
                <a:solidFill>
                  <a:srgbClr val="8215BC"/>
                </a:solidFill>
                <a:highlight>
                  <a:schemeClr val="lt1"/>
                </a:highlight>
                <a:latin typeface="Helvetica Neue Light"/>
                <a:ea typeface="Helvetica Neue Light"/>
                <a:cs typeface="Helvetica Neue Light"/>
                <a:sym typeface="Helvetica Neue Light"/>
              </a:rPr>
              <a:t>change</a:t>
            </a:r>
            <a:r>
              <a:rPr lang="es-419">
                <a:solidFill>
                  <a:schemeClr val="dk1"/>
                </a:solidFill>
                <a:highlight>
                  <a:schemeClr val="lt1"/>
                </a:highlight>
                <a:latin typeface="Helvetica Neue Light"/>
                <a:ea typeface="Helvetica Neue Light"/>
                <a:cs typeface="Helvetica Neue Light"/>
                <a:sym typeface="Helvetica Neue Light"/>
              </a:rPr>
              <a:t> sobre el select, asegurando que la función manejadora dispare una salida en el HTML, especificando el elemento escogido por el usuario.</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022" name="Google Shape;1022;p120"/>
          <p:cNvSpPr txBox="1"/>
          <p:nvPr/>
        </p:nvSpPr>
        <p:spPr>
          <a:xfrm>
            <a:off x="46721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ELEGIR ASIGNATURA</a:t>
            </a:r>
            <a:endParaRPr i="1" sz="2600">
              <a:latin typeface="Anton"/>
              <a:ea typeface="Anton"/>
              <a:cs typeface="Anton"/>
              <a:sym typeface="Anton"/>
            </a:endParaRPr>
          </a:p>
        </p:txBody>
      </p:sp>
      <p:pic>
        <p:nvPicPr>
          <p:cNvPr id="1023" name="Google Shape;1023;p120"/>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024" name="Google Shape;1024;p120"/>
          <p:cNvGrpSpPr/>
          <p:nvPr/>
        </p:nvGrpSpPr>
        <p:grpSpPr>
          <a:xfrm>
            <a:off x="4572000" y="3686475"/>
            <a:ext cx="4527000" cy="1062000"/>
            <a:chOff x="4442550" y="3923425"/>
            <a:chExt cx="4527000" cy="1062000"/>
          </a:xfrm>
        </p:grpSpPr>
        <p:sp>
          <p:nvSpPr>
            <p:cNvPr id="1025" name="Google Shape;1025;p120"/>
            <p:cNvSpPr txBox="1"/>
            <p:nvPr/>
          </p:nvSpPr>
          <p:spPr>
            <a:xfrm>
              <a:off x="4442550" y="3923425"/>
              <a:ext cx="4527000" cy="10620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Clr>
                  <a:schemeClr val="dk1"/>
                </a:buClr>
                <a:buSzPts val="1100"/>
                <a:buFont typeface="Arial"/>
                <a:buNone/>
              </a:pPr>
              <a:r>
                <a:rPr lang="es-419" sz="900">
                  <a:solidFill>
                    <a:schemeClr val="dk1"/>
                  </a:solidFill>
                  <a:latin typeface="Didact Gothic"/>
                  <a:ea typeface="Didact Gothic"/>
                  <a:cs typeface="Didact Gothic"/>
                  <a:sym typeface="Didact Gothic"/>
                </a:rPr>
                <a:t>Generar el select implica crear toda la estructura e incluirla en la página actual. El evento change se dispara al detectar un cambio en el value del input, el cual podemos obtener a través de la información del evento, para identificar en el array  la selección, ya que coincide con la posición del dato en la colección. </a:t>
              </a:r>
              <a:endParaRPr sz="900">
                <a:solidFill>
                  <a:srgbClr val="8215BC"/>
                </a:solidFill>
                <a:latin typeface="Didact Gothic"/>
                <a:ea typeface="Didact Gothic"/>
                <a:cs typeface="Didact Gothic"/>
                <a:sym typeface="Didact Gothic"/>
              </a:endParaRPr>
            </a:p>
            <a:p>
              <a:pPr indent="0" lvl="0" marL="450000" rtl="0" algn="just">
                <a:spcBef>
                  <a:spcPts val="0"/>
                </a:spcBef>
                <a:spcAft>
                  <a:spcPts val="0"/>
                </a:spcAft>
                <a:buNone/>
              </a:pPr>
              <a:r>
                <a:t/>
              </a:r>
              <a:endParaRPr sz="900">
                <a:latin typeface="Didact Gothic"/>
                <a:ea typeface="Didact Gothic"/>
                <a:cs typeface="Didact Gothic"/>
                <a:sym typeface="Didact Gothic"/>
              </a:endParaRPr>
            </a:p>
          </p:txBody>
        </p:sp>
        <p:pic>
          <p:nvPicPr>
            <p:cNvPr id="1026" name="Google Shape;1026;p120"/>
            <p:cNvPicPr preferRelativeResize="0"/>
            <p:nvPr/>
          </p:nvPicPr>
          <p:blipFill rotWithShape="1">
            <a:blip r:embed="rId4">
              <a:alphaModFix/>
            </a:blip>
            <a:srcRect b="11598" l="20899" r="21303" t="9174"/>
            <a:stretch/>
          </p:blipFill>
          <p:spPr>
            <a:xfrm>
              <a:off x="4516150" y="4175275"/>
              <a:ext cx="407325" cy="558300"/>
            </a:xfrm>
            <a:prstGeom prst="rect">
              <a:avLst/>
            </a:prstGeom>
            <a:noFill/>
            <a:ln>
              <a:noFill/>
            </a:ln>
          </p:spPr>
        </p:pic>
      </p:grpSp>
      <p:pic>
        <p:nvPicPr>
          <p:cNvPr id="1027" name="Google Shape;1027;p120"/>
          <p:cNvPicPr preferRelativeResize="0"/>
          <p:nvPr/>
        </p:nvPicPr>
        <p:blipFill>
          <a:blip r:embed="rId5">
            <a:alphaModFix/>
          </a:blip>
          <a:stretch>
            <a:fillRect/>
          </a:stretch>
        </p:blipFill>
        <p:spPr>
          <a:xfrm>
            <a:off x="7802075" y="4743550"/>
            <a:ext cx="1186526" cy="330675"/>
          </a:xfrm>
          <a:prstGeom prst="rect">
            <a:avLst/>
          </a:prstGeom>
          <a:noFill/>
          <a:ln>
            <a:noFill/>
          </a:ln>
        </p:spPr>
      </p:pic>
      <p:pic>
        <p:nvPicPr>
          <p:cNvPr id="1028" name="Google Shape;1028;p120"/>
          <p:cNvPicPr preferRelativeResize="0"/>
          <p:nvPr/>
        </p:nvPicPr>
        <p:blipFill rotWithShape="1">
          <a:blip r:embed="rId6">
            <a:alphaModFix/>
          </a:blip>
          <a:srcRect b="0" l="13234" r="4257" t="0"/>
          <a:stretch/>
        </p:blipFill>
        <p:spPr>
          <a:xfrm>
            <a:off x="0" y="0"/>
            <a:ext cx="4473625" cy="51435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21"/>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a:solidFill>
                  <a:schemeClr val="dk1"/>
                </a:solidFill>
                <a:highlight>
                  <a:schemeClr val="lt1"/>
                </a:highlight>
                <a:latin typeface="Helvetica Neue Light"/>
                <a:ea typeface="Helvetica Neue Light"/>
                <a:cs typeface="Helvetica Neue Light"/>
                <a:sym typeface="Helvetica Neue Light"/>
              </a:rPr>
              <a:t>Crear un formulario que permita ingresar la información de un estudiante.</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Luego, escuchar el evento </a:t>
            </a:r>
            <a:r>
              <a:rPr lang="es-419">
                <a:solidFill>
                  <a:srgbClr val="8215BC"/>
                </a:solidFill>
                <a:highlight>
                  <a:schemeClr val="lt1"/>
                </a:highlight>
                <a:latin typeface="Helvetica Neue Light"/>
                <a:ea typeface="Helvetica Neue Light"/>
                <a:cs typeface="Helvetica Neue Light"/>
                <a:sym typeface="Helvetica Neue Light"/>
              </a:rPr>
              <a:t>submit</a:t>
            </a:r>
            <a:r>
              <a:rPr lang="es-419">
                <a:solidFill>
                  <a:schemeClr val="dk1"/>
                </a:solidFill>
                <a:highlight>
                  <a:schemeClr val="lt1"/>
                </a:highlight>
                <a:latin typeface="Helvetica Neue Light"/>
                <a:ea typeface="Helvetica Neue Light"/>
                <a:cs typeface="Helvetica Neue Light"/>
                <a:sym typeface="Helvetica Neue Light"/>
              </a:rPr>
              <a:t> sobre el </a:t>
            </a:r>
            <a:r>
              <a:rPr lang="es-419">
                <a:solidFill>
                  <a:srgbClr val="8215BC"/>
                </a:solidFill>
                <a:highlight>
                  <a:schemeClr val="lt1"/>
                </a:highlight>
                <a:latin typeface="Helvetica Neue Light"/>
                <a:ea typeface="Helvetica Neue Light"/>
                <a:cs typeface="Helvetica Neue Light"/>
                <a:sym typeface="Helvetica Neue Light"/>
              </a:rPr>
              <a:t>form</a:t>
            </a:r>
            <a:r>
              <a:rPr lang="es-419">
                <a:solidFill>
                  <a:schemeClr val="dk1"/>
                </a:solidFill>
                <a:highlight>
                  <a:schemeClr val="lt1"/>
                </a:highlight>
                <a:latin typeface="Helvetica Neue Light"/>
                <a:ea typeface="Helvetica Neue Light"/>
                <a:cs typeface="Helvetica Neue Light"/>
                <a:sym typeface="Helvetica Neue Light"/>
              </a:rPr>
              <a:t>, capturando las entradas, e invocar un objeto </a:t>
            </a:r>
            <a:r>
              <a:rPr lang="es-419">
                <a:solidFill>
                  <a:srgbClr val="8215BC"/>
                </a:solidFill>
                <a:highlight>
                  <a:schemeClr val="lt1"/>
                </a:highlight>
                <a:latin typeface="Helvetica Neue Light"/>
                <a:ea typeface="Helvetica Neue Light"/>
                <a:cs typeface="Helvetica Neue Light"/>
                <a:sym typeface="Helvetica Neue Light"/>
              </a:rPr>
              <a:t>Estudiante </a:t>
            </a:r>
            <a:r>
              <a:rPr lang="es-419">
                <a:solidFill>
                  <a:schemeClr val="dk1"/>
                </a:solidFill>
                <a:highlight>
                  <a:schemeClr val="lt1"/>
                </a:highlight>
                <a:latin typeface="Helvetica Neue Light"/>
                <a:ea typeface="Helvetica Neue Light"/>
                <a:cs typeface="Helvetica Neue Light"/>
                <a:sym typeface="Helvetica Neue Light"/>
              </a:rPr>
              <a:t>usando los valores ingresados, y</a:t>
            </a:r>
            <a:r>
              <a:rPr lang="es-419">
                <a:solidFill>
                  <a:srgbClr val="8215BC"/>
                </a:solidFill>
                <a:highlight>
                  <a:schemeClr val="lt1"/>
                </a:highlight>
                <a:latin typeface="Helvetica Neue Light"/>
                <a:ea typeface="Helvetica Neue Light"/>
                <a:cs typeface="Helvetica Neue Light"/>
                <a:sym typeface="Helvetica Neue Light"/>
              </a:rPr>
              <a:t> </a:t>
            </a:r>
            <a:r>
              <a:rPr lang="es-419">
                <a:solidFill>
                  <a:schemeClr val="dk1"/>
                </a:solidFill>
                <a:highlight>
                  <a:schemeClr val="lt1"/>
                </a:highlight>
                <a:latin typeface="Helvetica Neue Light"/>
                <a:ea typeface="Helvetica Neue Light"/>
                <a:cs typeface="Helvetica Neue Light"/>
                <a:sym typeface="Helvetica Neue Light"/>
              </a:rPr>
              <a:t>asociar la instancia a un array de estudiantes.</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a:solidFill>
                  <a:schemeClr val="dk1"/>
                </a:solidFill>
                <a:highlight>
                  <a:schemeClr val="lt1"/>
                </a:highlight>
                <a:latin typeface="Helvetica Neue Light"/>
                <a:ea typeface="Helvetica Neue Light"/>
                <a:cs typeface="Helvetica Neue Light"/>
                <a:sym typeface="Helvetica Neue Light"/>
              </a:rPr>
              <a:t>Por último, disparar una salida en el HTML, a modo de confirmación de los datos registrados.</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034" name="Google Shape;1034;p121"/>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ALTA DE ESTUDIANTE</a:t>
            </a:r>
            <a:endParaRPr i="1" sz="2600">
              <a:latin typeface="Anton"/>
              <a:ea typeface="Anton"/>
              <a:cs typeface="Anton"/>
              <a:sym typeface="Anton"/>
            </a:endParaRPr>
          </a:p>
        </p:txBody>
      </p:sp>
      <p:pic>
        <p:nvPicPr>
          <p:cNvPr id="1035" name="Google Shape;1035;p121"/>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036" name="Google Shape;1036;p121"/>
          <p:cNvGrpSpPr/>
          <p:nvPr/>
        </p:nvGrpSpPr>
        <p:grpSpPr>
          <a:xfrm>
            <a:off x="4536900" y="3909775"/>
            <a:ext cx="4527000" cy="877200"/>
            <a:chOff x="4442550" y="4038925"/>
            <a:chExt cx="4527000" cy="877200"/>
          </a:xfrm>
        </p:grpSpPr>
        <p:sp>
          <p:nvSpPr>
            <p:cNvPr id="1037" name="Google Shape;1037;p121"/>
            <p:cNvSpPr txBox="1"/>
            <p:nvPr/>
          </p:nvSpPr>
          <p:spPr>
            <a:xfrm>
              <a:off x="4442550" y="40389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Se reconoce como ‘alta’ al proceso de registro de información en un sistema. Recordemos que en el evento </a:t>
              </a:r>
              <a:r>
                <a:rPr lang="es-419" sz="1100">
                  <a:solidFill>
                    <a:srgbClr val="8215BC"/>
                  </a:solidFill>
                  <a:latin typeface="Didact Gothic"/>
                  <a:ea typeface="Didact Gothic"/>
                  <a:cs typeface="Didact Gothic"/>
                  <a:sym typeface="Didact Gothic"/>
                </a:rPr>
                <a:t>submit</a:t>
              </a:r>
              <a:r>
                <a:rPr lang="es-419" sz="1100">
                  <a:latin typeface="Didact Gothic"/>
                  <a:ea typeface="Didact Gothic"/>
                  <a:cs typeface="Didact Gothic"/>
                  <a:sym typeface="Didact Gothic"/>
                </a:rPr>
                <a:t> empleamos </a:t>
              </a:r>
              <a:r>
                <a:rPr lang="es-419" sz="1100">
                  <a:solidFill>
                    <a:srgbClr val="8215BC"/>
                  </a:solidFill>
                  <a:latin typeface="Didact Gothic"/>
                  <a:ea typeface="Didact Gothic"/>
                  <a:cs typeface="Didact Gothic"/>
                  <a:sym typeface="Didact Gothic"/>
                </a:rPr>
                <a:t>preventDefault</a:t>
              </a:r>
              <a:r>
                <a:rPr lang="es-419" sz="1100">
                  <a:solidFill>
                    <a:schemeClr val="dk1"/>
                  </a:solidFill>
                  <a:latin typeface="Didact Gothic"/>
                  <a:ea typeface="Didact Gothic"/>
                  <a:cs typeface="Didact Gothic"/>
                  <a:sym typeface="Didact Gothic"/>
                </a:rPr>
                <a:t>,</a:t>
              </a:r>
              <a:r>
                <a:rPr lang="es-419" sz="1100">
                  <a:latin typeface="Didact Gothic"/>
                  <a:ea typeface="Didact Gothic"/>
                  <a:cs typeface="Didact Gothic"/>
                  <a:sym typeface="Didact Gothic"/>
                </a:rPr>
                <a:t> para evitar el reinicio de la página. </a:t>
              </a:r>
              <a:endParaRPr sz="1100">
                <a:latin typeface="Didact Gothic"/>
                <a:ea typeface="Didact Gothic"/>
                <a:cs typeface="Didact Gothic"/>
                <a:sym typeface="Didact Gothic"/>
              </a:endParaRPr>
            </a:p>
          </p:txBody>
        </p:sp>
        <p:pic>
          <p:nvPicPr>
            <p:cNvPr id="1038" name="Google Shape;1038;p121"/>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1039" name="Google Shape;1039;p121"/>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040" name="Google Shape;1040;p121"/>
          <p:cNvPicPr preferRelativeResize="0"/>
          <p:nvPr/>
        </p:nvPicPr>
        <p:blipFill rotWithShape="1">
          <a:blip r:embed="rId6">
            <a:alphaModFix/>
          </a:blip>
          <a:srcRect b="0" l="14840" r="20776" t="0"/>
          <a:stretch/>
        </p:blipFill>
        <p:spPr>
          <a:xfrm>
            <a:off x="0" y="0"/>
            <a:ext cx="4481326" cy="51434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7" name="Shape 147"/>
        <p:cNvGrpSpPr/>
        <p:nvPr/>
      </p:nvGrpSpPr>
      <p:grpSpPr>
        <a:xfrm>
          <a:off x="0" y="0"/>
          <a:ext cx="0" cy="0"/>
          <a:chOff x="0" y="0"/>
          <a:chExt cx="0" cy="0"/>
        </a:xfrm>
      </p:grpSpPr>
      <p:sp>
        <p:nvSpPr>
          <p:cNvPr id="148" name="Google Shape;148;p23"/>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49" name="Google Shape;149;p23"/>
          <p:cNvSpPr txBox="1"/>
          <p:nvPr/>
        </p:nvSpPr>
        <p:spPr>
          <a:xfrm>
            <a:off x="667200" y="1747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150" name="Google Shape;150;p23"/>
          <p:cNvSpPr txBox="1"/>
          <p:nvPr/>
        </p:nvSpPr>
        <p:spPr>
          <a:xfrm>
            <a:off x="631650" y="1163850"/>
            <a:ext cx="7880700" cy="3602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ciudad1</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Springfield</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ciudad2</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Shelbyville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ciudad3</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Capital City</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ciudad4</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Cypress Creek</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ciudad5</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Ogdenville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a:t>
            </a:r>
            <a:r>
              <a:rPr lang="es-419" sz="1600">
                <a:solidFill>
                  <a:srgbClr val="BF9EEE"/>
                </a:solidFill>
                <a:latin typeface="Courier New"/>
                <a:ea typeface="Courier New"/>
                <a:cs typeface="Courier New"/>
                <a:sym typeface="Courier New"/>
              </a:rPr>
              <a:t>ciudad1</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a:t>
            </a:r>
            <a:r>
              <a:rPr lang="es-419" sz="1600">
                <a:solidFill>
                  <a:srgbClr val="BF9EEE"/>
                </a:solidFill>
                <a:latin typeface="Courier New"/>
                <a:ea typeface="Courier New"/>
                <a:cs typeface="Courier New"/>
                <a:sym typeface="Courier New"/>
              </a:rPr>
              <a:t>ciudad2</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a:t>
            </a:r>
            <a:r>
              <a:rPr lang="es-419" sz="1600">
                <a:solidFill>
                  <a:srgbClr val="BF9EEE"/>
                </a:solidFill>
                <a:latin typeface="Courier New"/>
                <a:ea typeface="Courier New"/>
                <a:cs typeface="Courier New"/>
                <a:sym typeface="Courier New"/>
              </a:rPr>
              <a:t>ciudad3</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a:t>
            </a:r>
            <a:r>
              <a:rPr lang="es-419" sz="1600">
                <a:solidFill>
                  <a:srgbClr val="BF9EEE"/>
                </a:solidFill>
                <a:latin typeface="Courier New"/>
                <a:ea typeface="Courier New"/>
                <a:cs typeface="Courier New"/>
                <a:sym typeface="Courier New"/>
              </a:rPr>
              <a:t>ciudad4</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a:t>
            </a:r>
            <a:r>
              <a:rPr lang="es-419" sz="1600">
                <a:solidFill>
                  <a:srgbClr val="BF9EEE"/>
                </a:solidFill>
                <a:latin typeface="Courier New"/>
                <a:ea typeface="Courier New"/>
                <a:cs typeface="Courier New"/>
                <a:sym typeface="Courier New"/>
              </a:rPr>
              <a:t>ciudad5</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51" name="Google Shape;151;p23"/>
          <p:cNvPicPr preferRelativeResize="0"/>
          <p:nvPr/>
        </p:nvPicPr>
        <p:blipFill>
          <a:blip r:embed="rId3">
            <a:alphaModFix/>
          </a:blip>
          <a:stretch>
            <a:fillRect/>
          </a:stretch>
        </p:blipFill>
        <p:spPr>
          <a:xfrm>
            <a:off x="7793250" y="4766225"/>
            <a:ext cx="1186526" cy="33067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22"/>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Usando el array de estudiantes creado en la actividad 3, iterar la colección creando una etiqueta </a:t>
            </a:r>
            <a:r>
              <a:rPr lang="es-419" sz="1500">
                <a:solidFill>
                  <a:srgbClr val="8215BC"/>
                </a:solidFill>
                <a:highlight>
                  <a:schemeClr val="lt1"/>
                </a:highlight>
                <a:latin typeface="Helvetica Neue Light"/>
                <a:ea typeface="Helvetica Neue Light"/>
                <a:cs typeface="Helvetica Neue Light"/>
                <a:sym typeface="Helvetica Neue Light"/>
              </a:rPr>
              <a:t>div, </a:t>
            </a:r>
            <a:r>
              <a:rPr lang="es-419" sz="1500">
                <a:solidFill>
                  <a:schemeClr val="dk1"/>
                </a:solidFill>
                <a:highlight>
                  <a:schemeClr val="lt1"/>
                </a:highlight>
                <a:latin typeface="Helvetica Neue Light"/>
                <a:ea typeface="Helvetica Neue Light"/>
                <a:cs typeface="Helvetica Neue Light"/>
                <a:sym typeface="Helvetica Neue Light"/>
              </a:rPr>
              <a:t>cuya estructura interna detalle la información del estudiante, y contenga un botón ‘Seleccionar’, agregando cada estructura al body.</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Luego, detectar el </a:t>
            </a:r>
            <a:r>
              <a:rPr lang="es-419" sz="1500">
                <a:solidFill>
                  <a:srgbClr val="8215BC"/>
                </a:solidFill>
                <a:highlight>
                  <a:schemeClr val="lt1"/>
                </a:highlight>
                <a:latin typeface="Helvetica Neue Light"/>
                <a:ea typeface="Helvetica Neue Light"/>
                <a:cs typeface="Helvetica Neue Light"/>
                <a:sym typeface="Helvetica Neue Light"/>
              </a:rPr>
              <a:t>click</a:t>
            </a:r>
            <a:r>
              <a:rPr lang="es-419" sz="1500">
                <a:solidFill>
                  <a:schemeClr val="dk1"/>
                </a:solidFill>
                <a:highlight>
                  <a:schemeClr val="lt1"/>
                </a:highlight>
                <a:latin typeface="Helvetica Neue Light"/>
                <a:ea typeface="Helvetica Neue Light"/>
                <a:cs typeface="Helvetica Neue Light"/>
                <a:sym typeface="Helvetica Neue Light"/>
              </a:rPr>
              <a:t> sobre el botón, especificando al usuario los datos del alumno seleccionado.</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046" name="Google Shape;1046;p122"/>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LISTAR ESTUDIANTES</a:t>
            </a:r>
            <a:endParaRPr i="1" sz="2600">
              <a:latin typeface="Anton"/>
              <a:ea typeface="Anton"/>
              <a:cs typeface="Anton"/>
              <a:sym typeface="Anton"/>
            </a:endParaRPr>
          </a:p>
        </p:txBody>
      </p:sp>
      <p:pic>
        <p:nvPicPr>
          <p:cNvPr id="1047" name="Google Shape;1047;p122"/>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048" name="Google Shape;1048;p122"/>
          <p:cNvGrpSpPr/>
          <p:nvPr/>
        </p:nvGrpSpPr>
        <p:grpSpPr>
          <a:xfrm>
            <a:off x="4536900" y="3909775"/>
            <a:ext cx="4527000" cy="877200"/>
            <a:chOff x="4442550" y="4038925"/>
            <a:chExt cx="4527000" cy="877200"/>
          </a:xfrm>
        </p:grpSpPr>
        <p:sp>
          <p:nvSpPr>
            <p:cNvPr id="1049" name="Google Shape;1049;p122"/>
            <p:cNvSpPr txBox="1"/>
            <p:nvPr/>
          </p:nvSpPr>
          <p:spPr>
            <a:xfrm>
              <a:off x="4442550" y="40389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Cuando queremos asociar eventos a elementos generados de forma dinámica, es recomendable realizar esta operación una vez concluida la inserción de los nuevos elementos al DOM.</a:t>
              </a:r>
              <a:endParaRPr sz="1100">
                <a:latin typeface="Didact Gothic"/>
                <a:ea typeface="Didact Gothic"/>
                <a:cs typeface="Didact Gothic"/>
                <a:sym typeface="Didact Gothic"/>
              </a:endParaRPr>
            </a:p>
          </p:txBody>
        </p:sp>
        <p:pic>
          <p:nvPicPr>
            <p:cNvPr id="1050" name="Google Shape;1050;p122"/>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1051" name="Google Shape;1051;p122"/>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052" name="Google Shape;1052;p122"/>
          <p:cNvPicPr preferRelativeResize="0"/>
          <p:nvPr/>
        </p:nvPicPr>
        <p:blipFill rotWithShape="1">
          <a:blip r:embed="rId6">
            <a:alphaModFix/>
          </a:blip>
          <a:srcRect b="0" l="10632" r="15424" t="0"/>
          <a:stretch/>
        </p:blipFill>
        <p:spPr>
          <a:xfrm>
            <a:off x="0" y="0"/>
            <a:ext cx="4481325" cy="51435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23"/>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Usando de base la interfaz generada en la actividad 4, añadir un nuevo botòn ‘Suspender’ por cada estudiante.</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Luego, detectar el </a:t>
            </a:r>
            <a:r>
              <a:rPr lang="es-419" sz="1500">
                <a:solidFill>
                  <a:srgbClr val="8215BC"/>
                </a:solidFill>
                <a:highlight>
                  <a:schemeClr val="lt1"/>
                </a:highlight>
                <a:latin typeface="Helvetica Neue Light"/>
                <a:ea typeface="Helvetica Neue Light"/>
                <a:cs typeface="Helvetica Neue Light"/>
                <a:sym typeface="Helvetica Neue Light"/>
              </a:rPr>
              <a:t>click</a:t>
            </a:r>
            <a:r>
              <a:rPr lang="es-419" sz="1500">
                <a:solidFill>
                  <a:schemeClr val="dk1"/>
                </a:solidFill>
                <a:highlight>
                  <a:schemeClr val="lt1"/>
                </a:highlight>
                <a:latin typeface="Helvetica Neue Light"/>
                <a:ea typeface="Helvetica Neue Light"/>
                <a:cs typeface="Helvetica Neue Light"/>
                <a:sym typeface="Helvetica Neue Light"/>
              </a:rPr>
              <a:t> sobre el botón, asegurando que la función manejadora identifique el objeto estudiante seleccionado, y llame a un método </a:t>
            </a:r>
            <a:r>
              <a:rPr lang="es-419" sz="1500">
                <a:solidFill>
                  <a:srgbClr val="8215BC"/>
                </a:solidFill>
                <a:highlight>
                  <a:schemeClr val="lt1"/>
                </a:highlight>
                <a:latin typeface="Helvetica Neue Light"/>
                <a:ea typeface="Helvetica Neue Light"/>
                <a:cs typeface="Helvetica Neue Light"/>
                <a:sym typeface="Helvetica Neue Light"/>
              </a:rPr>
              <a:t>suspender(),</a:t>
            </a:r>
            <a:r>
              <a:rPr lang="es-419" sz="1500">
                <a:solidFill>
                  <a:schemeClr val="dk1"/>
                </a:solidFill>
                <a:highlight>
                  <a:schemeClr val="lt1"/>
                </a:highlight>
                <a:latin typeface="Helvetica Neue Light"/>
                <a:ea typeface="Helvetica Neue Light"/>
                <a:cs typeface="Helvetica Neue Light"/>
                <a:sym typeface="Helvetica Neue Light"/>
              </a:rPr>
              <a:t> disparando una salida en el HTML confirmando la suspensión del estudiante.</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058" name="Google Shape;1058;p123"/>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SUSPENDER ESTUDIANTE</a:t>
            </a:r>
            <a:endParaRPr i="1" sz="2600">
              <a:latin typeface="Anton"/>
              <a:ea typeface="Anton"/>
              <a:cs typeface="Anton"/>
              <a:sym typeface="Anton"/>
            </a:endParaRPr>
          </a:p>
        </p:txBody>
      </p:sp>
      <p:pic>
        <p:nvPicPr>
          <p:cNvPr id="1059" name="Google Shape;1059;p123"/>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060" name="Google Shape;1060;p123"/>
          <p:cNvGrpSpPr/>
          <p:nvPr/>
        </p:nvGrpSpPr>
        <p:grpSpPr>
          <a:xfrm>
            <a:off x="4536900" y="3909775"/>
            <a:ext cx="4527000" cy="877200"/>
            <a:chOff x="4442550" y="4038925"/>
            <a:chExt cx="4527000" cy="877200"/>
          </a:xfrm>
        </p:grpSpPr>
        <p:sp>
          <p:nvSpPr>
            <p:cNvPr id="1061" name="Google Shape;1061;p123"/>
            <p:cNvSpPr txBox="1"/>
            <p:nvPr/>
          </p:nvSpPr>
          <p:spPr>
            <a:xfrm>
              <a:off x="4442550" y="40389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Es necesario agregar el método de clase suspender a la clase </a:t>
              </a:r>
              <a:r>
                <a:rPr lang="es-419" sz="1100">
                  <a:solidFill>
                    <a:srgbClr val="9900FF"/>
                  </a:solidFill>
                  <a:latin typeface="Didact Gothic"/>
                  <a:ea typeface="Didact Gothic"/>
                  <a:cs typeface="Didact Gothic"/>
                  <a:sym typeface="Didact Gothic"/>
                </a:rPr>
                <a:t>Estudiante, </a:t>
              </a:r>
              <a:r>
                <a:rPr lang="es-419" sz="1100">
                  <a:solidFill>
                    <a:schemeClr val="dk1"/>
                  </a:solidFill>
                  <a:latin typeface="Didact Gothic"/>
                  <a:ea typeface="Didact Gothic"/>
                  <a:cs typeface="Didact Gothic"/>
                  <a:sym typeface="Didact Gothic"/>
                </a:rPr>
                <a:t>el cual puede modificar el valor de una propiedad booleana del objeto para determinar la suspensión.</a:t>
              </a:r>
              <a:endParaRPr sz="1100">
                <a:solidFill>
                  <a:schemeClr val="dk1"/>
                </a:solidFill>
                <a:latin typeface="Didact Gothic"/>
                <a:ea typeface="Didact Gothic"/>
                <a:cs typeface="Didact Gothic"/>
                <a:sym typeface="Didact Gothic"/>
              </a:endParaRPr>
            </a:p>
          </p:txBody>
        </p:sp>
        <p:pic>
          <p:nvPicPr>
            <p:cNvPr id="1062" name="Google Shape;1062;p123"/>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1063" name="Google Shape;1063;p123"/>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064" name="Google Shape;1064;p123"/>
          <p:cNvPicPr preferRelativeResize="0"/>
          <p:nvPr/>
        </p:nvPicPr>
        <p:blipFill rotWithShape="1">
          <a:blip r:embed="rId6">
            <a:alphaModFix/>
          </a:blip>
          <a:srcRect b="0" l="6943" r="34360" t="0"/>
          <a:stretch/>
        </p:blipFill>
        <p:spPr>
          <a:xfrm>
            <a:off x="0" y="0"/>
            <a:ext cx="4273424" cy="5143501"/>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8" name="Shape 1068"/>
        <p:cNvGrpSpPr/>
        <p:nvPr/>
      </p:nvGrpSpPr>
      <p:grpSpPr>
        <a:xfrm>
          <a:off x="0" y="0"/>
          <a:ext cx="0" cy="0"/>
          <a:chOff x="0" y="0"/>
          <a:chExt cx="0" cy="0"/>
        </a:xfrm>
      </p:grpSpPr>
      <p:pic>
        <p:nvPicPr>
          <p:cNvPr id="1069" name="Google Shape;1069;p124"/>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070" name="Google Shape;1070;p124"/>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74" name="Shape 1074"/>
        <p:cNvGrpSpPr/>
        <p:nvPr/>
      </p:nvGrpSpPr>
      <p:grpSpPr>
        <a:xfrm>
          <a:off x="0" y="0"/>
          <a:ext cx="0" cy="0"/>
          <a:chOff x="0" y="0"/>
          <a:chExt cx="0" cy="0"/>
        </a:xfrm>
      </p:grpSpPr>
      <p:sp>
        <p:nvSpPr>
          <p:cNvPr id="1075" name="Google Shape;1075;p12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076" name="Google Shape;1076;p125"/>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1077" name="Google Shape;1077;p125"/>
          <p:cNvSpPr txBox="1"/>
          <p:nvPr/>
        </p:nvSpPr>
        <p:spPr>
          <a:xfrm>
            <a:off x="631650" y="1032750"/>
            <a:ext cx="7880700" cy="3700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7B7F8B"/>
                </a:solidFill>
                <a:latin typeface="Courier New"/>
                <a:ea typeface="Courier New"/>
                <a:cs typeface="Courier New"/>
                <a:sym typeface="Courier New"/>
              </a:rPr>
              <a:t>//CREANDO EL BOTÓN DESDE JS</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btnNucleo</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createElement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button</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7B7F8B"/>
                </a:solidFill>
                <a:latin typeface="Courier New"/>
                <a:ea typeface="Courier New"/>
                <a:cs typeface="Courier New"/>
                <a:sym typeface="Courier New"/>
              </a:rPr>
              <a:t>//ASIGNAR ID AL BOTÓN</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BF9EEE"/>
                </a:solidFill>
                <a:latin typeface="Courier New"/>
                <a:ea typeface="Courier New"/>
                <a:cs typeface="Courier New"/>
                <a:sym typeface="Courier New"/>
              </a:rPr>
              <a:t>btnNucleo</a:t>
            </a:r>
            <a:r>
              <a:rPr lang="es-419" sz="1200">
                <a:solidFill>
                  <a:srgbClr val="F6F6F4"/>
                </a:solidFill>
                <a:latin typeface="Courier New"/>
                <a:ea typeface="Courier New"/>
                <a:cs typeface="Courier New"/>
                <a:sym typeface="Courier New"/>
              </a:rPr>
              <a:t>.id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btnNucleo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7B7F8B"/>
                </a:solidFill>
                <a:latin typeface="Courier New"/>
                <a:ea typeface="Courier New"/>
                <a:cs typeface="Courier New"/>
                <a:sym typeface="Courier New"/>
              </a:rPr>
              <a:t>//ASIGNAR EL INTERIOR DEL BOTÓN</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BF9EEE"/>
                </a:solidFill>
                <a:latin typeface="Courier New"/>
                <a:ea typeface="Courier New"/>
                <a:cs typeface="Courier New"/>
                <a:sym typeface="Courier New"/>
              </a:rPr>
              <a:t>btnNucleo</a:t>
            </a:r>
            <a:r>
              <a:rPr lang="es-419" sz="1200">
                <a:solidFill>
                  <a:srgbClr val="F6F6F4"/>
                </a:solidFill>
                <a:latin typeface="Courier New"/>
                <a:ea typeface="Courier New"/>
                <a:cs typeface="Courier New"/>
                <a:sym typeface="Courier New"/>
              </a:rPr>
              <a:t>.innerHTML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BOTON DEL NUCLEO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7B7F8B"/>
                </a:solidFill>
                <a:latin typeface="Courier New"/>
                <a:ea typeface="Courier New"/>
                <a:cs typeface="Courier New"/>
                <a:sym typeface="Courier New"/>
              </a:rPr>
              <a:t>//ESCUCHAR EL EVENTO CLICK</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BF9EEE"/>
                </a:solidFill>
                <a:latin typeface="Courier New"/>
                <a:ea typeface="Courier New"/>
                <a:cs typeface="Courier New"/>
                <a:sym typeface="Courier New"/>
              </a:rPr>
              <a:t>btnNucleo</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addEventListener</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click</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function</a:t>
            </a:r>
            <a:r>
              <a:rPr lang="es-419" sz="1200">
                <a:solidFill>
                  <a:srgbClr val="F6F6F4"/>
                </a:solidFill>
                <a:latin typeface="Courier New"/>
                <a:ea typeface="Courier New"/>
                <a:cs typeface="Courier New"/>
                <a:sym typeface="Courier New"/>
              </a:rPr>
              <a:t> ()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h3</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createElement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h3</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h3</a:t>
            </a:r>
            <a:r>
              <a:rPr lang="es-419" sz="1200">
                <a:solidFill>
                  <a:srgbClr val="F6F6F4"/>
                </a:solidFill>
                <a:latin typeface="Courier New"/>
                <a:ea typeface="Courier New"/>
                <a:cs typeface="Courier New"/>
                <a:sym typeface="Courier New"/>
              </a:rPr>
              <a:t>.innerHTML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HOLA CODER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.body.</a:t>
            </a:r>
            <a:r>
              <a:rPr lang="es-419" sz="1200">
                <a:solidFill>
                  <a:srgbClr val="62E884"/>
                </a:solidFill>
                <a:latin typeface="Courier New"/>
                <a:ea typeface="Courier New"/>
                <a:cs typeface="Courier New"/>
                <a:sym typeface="Courier New"/>
              </a:rPr>
              <a:t>appendChild</a:t>
            </a:r>
            <a:r>
              <a:rPr lang="es-419" sz="1200">
                <a:solidFill>
                  <a:srgbClr val="F6F6F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h3</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7B7F8B"/>
                </a:solidFill>
                <a:latin typeface="Courier New"/>
                <a:ea typeface="Courier New"/>
                <a:cs typeface="Courier New"/>
                <a:sym typeface="Courier New"/>
              </a:rPr>
              <a:t>//AGREGAR EL BOTON AL DOM</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.body.</a:t>
            </a:r>
            <a:r>
              <a:rPr lang="es-419" sz="1200">
                <a:solidFill>
                  <a:srgbClr val="62E884"/>
                </a:solidFill>
                <a:latin typeface="Courier New"/>
                <a:ea typeface="Courier New"/>
                <a:cs typeface="Courier New"/>
                <a:sym typeface="Courier New"/>
              </a:rPr>
              <a:t>appendChild</a:t>
            </a:r>
            <a:r>
              <a:rPr lang="es-419" sz="1200">
                <a:solidFill>
                  <a:srgbClr val="F6F6F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btnNucleo</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078" name="Google Shape;1078;p125"/>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82" name="Shape 1082"/>
        <p:cNvGrpSpPr/>
        <p:nvPr/>
      </p:nvGrpSpPr>
      <p:grpSpPr>
        <a:xfrm>
          <a:off x="0" y="0"/>
          <a:ext cx="0" cy="0"/>
          <a:chOff x="0" y="0"/>
          <a:chExt cx="0" cy="0"/>
        </a:xfrm>
      </p:grpSpPr>
      <p:sp>
        <p:nvSpPr>
          <p:cNvPr id="1083" name="Google Shape;1083;p126"/>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084" name="Google Shape;1084;p126"/>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1085" name="Google Shape;1085;p126"/>
          <p:cNvSpPr txBox="1"/>
          <p:nvPr/>
        </p:nvSpPr>
        <p:spPr>
          <a:xfrm>
            <a:off x="631650" y="1130050"/>
            <a:ext cx="7880700" cy="3228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materias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MATEMATICA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LENGUA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PROGRAMACION</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HISTORIA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select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createElement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select</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for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0</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&lt;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materias</a:t>
            </a:r>
            <a:r>
              <a:rPr lang="es-419" sz="1200">
                <a:solidFill>
                  <a:srgbClr val="F6F6F4"/>
                </a:solidFill>
                <a:latin typeface="Courier New"/>
                <a:ea typeface="Courier New"/>
                <a:cs typeface="Courier New"/>
                <a:sym typeface="Courier New"/>
              </a:rPr>
              <a:t>.length; index</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select.innerHTML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E7EE98"/>
                </a:solidFill>
                <a:latin typeface="Courier New"/>
                <a:ea typeface="Courier New"/>
                <a:cs typeface="Courier New"/>
                <a:sym typeface="Courier New"/>
              </a:rPr>
              <a:t>`&lt;option value='</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index</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'&gt;</a:t>
            </a:r>
            <a:r>
              <a:rPr lang="es-419" sz="1200">
                <a:solidFill>
                  <a:srgbClr val="F286C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materias</a:t>
            </a:r>
            <a:r>
              <a:rPr lang="es-419" sz="1200">
                <a:solidFill>
                  <a:srgbClr val="F6F6F4"/>
                </a:solidFill>
                <a:latin typeface="Courier New"/>
                <a:ea typeface="Courier New"/>
                <a:cs typeface="Courier New"/>
                <a:sym typeface="Courier New"/>
              </a:rPr>
              <a:t>[index]</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&lt;/option&gt;`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7B7F8B"/>
                </a:solidFill>
                <a:latin typeface="Courier New"/>
                <a:ea typeface="Courier New"/>
                <a:cs typeface="Courier New"/>
                <a:sym typeface="Courier New"/>
              </a:rPr>
              <a:t>//ESCUCHAR EL EVENTO CHANGE</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select.</a:t>
            </a:r>
            <a:r>
              <a:rPr lang="es-419" sz="1200">
                <a:solidFill>
                  <a:srgbClr val="62E884"/>
                </a:solidFill>
                <a:latin typeface="Courier New"/>
                <a:ea typeface="Courier New"/>
                <a:cs typeface="Courier New"/>
                <a:sym typeface="Courier New"/>
              </a:rPr>
              <a:t>addEventListener</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change</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function</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e</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h3</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createElement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h3</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h3</a:t>
            </a:r>
            <a:r>
              <a:rPr lang="es-419" sz="1200">
                <a:solidFill>
                  <a:srgbClr val="F6F6F4"/>
                </a:solidFill>
                <a:latin typeface="Courier New"/>
                <a:ea typeface="Courier New"/>
                <a:cs typeface="Courier New"/>
                <a:sym typeface="Courier New"/>
              </a:rPr>
              <a:t>.innerHTML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materias</a:t>
            </a:r>
            <a:r>
              <a:rPr lang="es-419" sz="1200">
                <a:solidFill>
                  <a:srgbClr val="F6F6F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e</a:t>
            </a:r>
            <a:r>
              <a:rPr lang="es-419" sz="1200">
                <a:solidFill>
                  <a:srgbClr val="F6F6F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target</a:t>
            </a:r>
            <a:r>
              <a:rPr lang="es-419" sz="1200">
                <a:solidFill>
                  <a:srgbClr val="F6F6F4"/>
                </a:solidFill>
                <a:latin typeface="Courier New"/>
                <a:ea typeface="Courier New"/>
                <a:cs typeface="Courier New"/>
                <a:sym typeface="Courier New"/>
              </a:rPr>
              <a:t>.value];</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.body.</a:t>
            </a:r>
            <a:r>
              <a:rPr lang="es-419" sz="1200">
                <a:solidFill>
                  <a:srgbClr val="62E884"/>
                </a:solidFill>
                <a:latin typeface="Courier New"/>
                <a:ea typeface="Courier New"/>
                <a:cs typeface="Courier New"/>
                <a:sym typeface="Courier New"/>
              </a:rPr>
              <a:t>appendChild</a:t>
            </a:r>
            <a:r>
              <a:rPr lang="es-419" sz="1200">
                <a:solidFill>
                  <a:srgbClr val="F6F6F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h3</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.body.</a:t>
            </a:r>
            <a:r>
              <a:rPr lang="es-419" sz="1200">
                <a:solidFill>
                  <a:srgbClr val="62E884"/>
                </a:solidFill>
                <a:latin typeface="Courier New"/>
                <a:ea typeface="Courier New"/>
                <a:cs typeface="Courier New"/>
                <a:sym typeface="Courier New"/>
              </a:rPr>
              <a:t>appendChild</a:t>
            </a:r>
            <a:r>
              <a:rPr lang="es-419" sz="1200">
                <a:solidFill>
                  <a:srgbClr val="F6F6F4"/>
                </a:solidFill>
                <a:latin typeface="Courier New"/>
                <a:ea typeface="Courier New"/>
                <a:cs typeface="Courier New"/>
                <a:sym typeface="Courier New"/>
              </a:rPr>
              <a:t>(select);</a:t>
            </a:r>
            <a:endParaRPr sz="12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086" name="Google Shape;1086;p126"/>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90" name="Shape 1090"/>
        <p:cNvGrpSpPr/>
        <p:nvPr/>
      </p:nvGrpSpPr>
      <p:grpSpPr>
        <a:xfrm>
          <a:off x="0" y="0"/>
          <a:ext cx="0" cy="0"/>
          <a:chOff x="0" y="0"/>
          <a:chExt cx="0" cy="0"/>
        </a:xfrm>
      </p:grpSpPr>
      <p:sp>
        <p:nvSpPr>
          <p:cNvPr id="1091" name="Google Shape;1091;p127"/>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092" name="Google Shape;1092;p127"/>
          <p:cNvSpPr txBox="1"/>
          <p:nvPr/>
        </p:nvSpPr>
        <p:spPr>
          <a:xfrm>
            <a:off x="0" y="43650"/>
            <a:ext cx="9144000" cy="81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3200">
                <a:solidFill>
                  <a:schemeClr val="dk1"/>
                </a:solidFill>
                <a:latin typeface="Anton"/>
                <a:ea typeface="Anton"/>
                <a:cs typeface="Anton"/>
                <a:sym typeface="Anton"/>
              </a:rPr>
              <a:t>SOLUCIÓN PROPUESTA ACTIVIDAD 3</a:t>
            </a:r>
            <a:endParaRPr i="1" sz="3200">
              <a:latin typeface="Anton"/>
              <a:ea typeface="Anton"/>
              <a:cs typeface="Anton"/>
              <a:sym typeface="Anton"/>
            </a:endParaRPr>
          </a:p>
        </p:txBody>
      </p:sp>
      <p:sp>
        <p:nvSpPr>
          <p:cNvPr id="1093" name="Google Shape;1093;p127"/>
          <p:cNvSpPr txBox="1"/>
          <p:nvPr/>
        </p:nvSpPr>
        <p:spPr>
          <a:xfrm>
            <a:off x="0" y="855025"/>
            <a:ext cx="9144000" cy="3680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class</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constructor</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literal</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.id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.length;</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.nombre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literal</a:t>
            </a:r>
            <a:r>
              <a:rPr lang="es-419" sz="1000">
                <a:solidFill>
                  <a:srgbClr val="F6F6F4"/>
                </a:solidFill>
                <a:latin typeface="Courier New"/>
                <a:ea typeface="Courier New"/>
                <a:cs typeface="Courier New"/>
                <a:sym typeface="Courier New"/>
              </a:rPr>
              <a:t>.nombre;</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.edad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literal</a:t>
            </a:r>
            <a:r>
              <a:rPr lang="es-419" sz="1000">
                <a:solidFill>
                  <a:srgbClr val="F6F6F4"/>
                </a:solidFill>
                <a:latin typeface="Courier New"/>
                <a:ea typeface="Courier New"/>
                <a:cs typeface="Courier New"/>
                <a:sym typeface="Courier New"/>
              </a:rPr>
              <a:t>.edad;</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.curso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literal</a:t>
            </a:r>
            <a:r>
              <a:rPr lang="es-419" sz="1000">
                <a:solidFill>
                  <a:srgbClr val="F6F6F4"/>
                </a:solidFill>
                <a:latin typeface="Courier New"/>
                <a:ea typeface="Courier New"/>
                <a:cs typeface="Courier New"/>
                <a:sym typeface="Courier New"/>
              </a:rPr>
              <a:t>.curso;</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formulario</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createElement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form</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BF9EEE"/>
                </a:solidFill>
                <a:latin typeface="Courier New"/>
                <a:ea typeface="Courier New"/>
                <a:cs typeface="Courier New"/>
                <a:sym typeface="Courier New"/>
              </a:rPr>
              <a:t>formulario</a:t>
            </a:r>
            <a:r>
              <a:rPr lang="es-419" sz="1000">
                <a:solidFill>
                  <a:srgbClr val="F6F6F4"/>
                </a:solidFill>
                <a:latin typeface="Courier New"/>
                <a:ea typeface="Courier New"/>
                <a:cs typeface="Courier New"/>
                <a:sym typeface="Courier New"/>
              </a:rPr>
              <a:t>.innerHTML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E7EE98"/>
                </a:solidFill>
                <a:latin typeface="Courier New"/>
                <a:ea typeface="Courier New"/>
                <a:cs typeface="Courier New"/>
                <a:sym typeface="Courier New"/>
              </a:rPr>
              <a:t>`&lt;input type="text"&gt;</a:t>
            </a:r>
            <a:endParaRPr sz="100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E7EE98"/>
                </a:solidFill>
                <a:latin typeface="Courier New"/>
                <a:ea typeface="Courier New"/>
                <a:cs typeface="Courier New"/>
                <a:sym typeface="Courier New"/>
              </a:rPr>
              <a:t>                        &lt;input type="number"&gt;</a:t>
            </a:r>
            <a:endParaRPr sz="100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E7EE98"/>
                </a:solidFill>
                <a:latin typeface="Courier New"/>
                <a:ea typeface="Courier New"/>
                <a:cs typeface="Courier New"/>
                <a:sym typeface="Courier New"/>
              </a:rPr>
              <a:t>                        &lt;input type="text"&gt;</a:t>
            </a:r>
            <a:endParaRPr sz="100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E7EE98"/>
                </a:solidFill>
                <a:latin typeface="Courier New"/>
                <a:ea typeface="Courier New"/>
                <a:cs typeface="Courier New"/>
                <a:sym typeface="Courier New"/>
              </a:rPr>
              <a:t>                        &lt;input type="submit"&gt;`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BF9EEE"/>
                </a:solidFill>
                <a:latin typeface="Courier New"/>
                <a:ea typeface="Courier New"/>
                <a:cs typeface="Courier New"/>
                <a:sym typeface="Courier New"/>
              </a:rPr>
              <a:t>formulario</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onsubmit</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preventDefault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.target.children;</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push</a:t>
            </a:r>
            <a:r>
              <a:rPr lang="es-419" sz="1000">
                <a:solidFill>
                  <a:srgbClr val="F6F6F4"/>
                </a:solidFill>
                <a:latin typeface="Courier New"/>
                <a:ea typeface="Courier New"/>
                <a:cs typeface="Courier New"/>
                <a:sym typeface="Courier New"/>
              </a:rPr>
              <a:t>(</a:t>
            </a:r>
            <a:r>
              <a:rPr b="1" lang="es-419" sz="1000">
                <a:solidFill>
                  <a:srgbClr val="F286C4"/>
                </a:solidFill>
                <a:latin typeface="Courier New"/>
                <a:ea typeface="Courier New"/>
                <a:cs typeface="Courier New"/>
                <a:sym typeface="Courier New"/>
              </a:rPr>
              <a:t>new</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 nombre</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0</a:t>
            </a:r>
            <a:r>
              <a:rPr lang="es-419" sz="1000">
                <a:solidFill>
                  <a:srgbClr val="F6F6F4"/>
                </a:solidFill>
                <a:latin typeface="Courier New"/>
                <a:ea typeface="Courier New"/>
                <a:cs typeface="Courier New"/>
                <a:sym typeface="Courier New"/>
              </a:rPr>
              <a:t>].value, edad</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1</a:t>
            </a:r>
            <a:r>
              <a:rPr lang="es-419" sz="1000">
                <a:solidFill>
                  <a:srgbClr val="F6F6F4"/>
                </a:solidFill>
                <a:latin typeface="Courier New"/>
                <a:ea typeface="Courier New"/>
                <a:cs typeface="Courier New"/>
                <a:sym typeface="Courier New"/>
              </a:rPr>
              <a:t>].value, curso</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2</a:t>
            </a:r>
            <a:r>
              <a:rPr lang="es-419" sz="1000">
                <a:solidFill>
                  <a:srgbClr val="F6F6F4"/>
                </a:solidFill>
                <a:latin typeface="Courier New"/>
                <a:ea typeface="Courier New"/>
                <a:cs typeface="Courier New"/>
                <a:sym typeface="Courier New"/>
              </a:rPr>
              <a:t>].value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.body.</a:t>
            </a:r>
            <a:r>
              <a:rPr lang="es-419" sz="1000">
                <a:solidFill>
                  <a:srgbClr val="62E884"/>
                </a:solidFill>
                <a:latin typeface="Courier New"/>
                <a:ea typeface="Courier New"/>
                <a:cs typeface="Courier New"/>
                <a:sym typeface="Courier New"/>
              </a:rPr>
              <a:t>append</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ALUMNO REGISTRADO </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00">
              <a:solidFill>
                <a:srgbClr val="FFFFFF"/>
              </a:solidFill>
              <a:latin typeface="Courier New"/>
              <a:ea typeface="Courier New"/>
              <a:cs typeface="Courier New"/>
              <a:sym typeface="Courier New"/>
            </a:endParaRPr>
          </a:p>
        </p:txBody>
      </p:sp>
      <p:pic>
        <p:nvPicPr>
          <p:cNvPr id="1094" name="Google Shape;1094;p127"/>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98" name="Shape 1098"/>
        <p:cNvGrpSpPr/>
        <p:nvPr/>
      </p:nvGrpSpPr>
      <p:grpSpPr>
        <a:xfrm>
          <a:off x="0" y="0"/>
          <a:ext cx="0" cy="0"/>
          <a:chOff x="0" y="0"/>
          <a:chExt cx="0" cy="0"/>
        </a:xfrm>
      </p:grpSpPr>
      <p:sp>
        <p:nvSpPr>
          <p:cNvPr id="1099" name="Google Shape;1099;p12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100" name="Google Shape;1100;p128"/>
          <p:cNvSpPr txBox="1"/>
          <p:nvPr/>
        </p:nvSpPr>
        <p:spPr>
          <a:xfrm>
            <a:off x="0" y="-34750"/>
            <a:ext cx="9144000" cy="78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3100">
                <a:solidFill>
                  <a:schemeClr val="dk1"/>
                </a:solidFill>
                <a:latin typeface="Anton"/>
                <a:ea typeface="Anton"/>
                <a:cs typeface="Anton"/>
                <a:sym typeface="Anton"/>
              </a:rPr>
              <a:t>SOLUCIÓN PROPUESTA ACTIVIDAD 4</a:t>
            </a:r>
            <a:endParaRPr i="1" sz="3100">
              <a:latin typeface="Anton"/>
              <a:ea typeface="Anton"/>
              <a:cs typeface="Anton"/>
              <a:sym typeface="Anton"/>
            </a:endParaRPr>
          </a:p>
        </p:txBody>
      </p:sp>
      <p:sp>
        <p:nvSpPr>
          <p:cNvPr id="1101" name="Google Shape;1101;p128"/>
          <p:cNvSpPr txBox="1"/>
          <p:nvPr/>
        </p:nvSpPr>
        <p:spPr>
          <a:xfrm>
            <a:off x="0" y="539325"/>
            <a:ext cx="9144000" cy="4566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1000">
                <a:solidFill>
                  <a:srgbClr val="BF9EEE"/>
                </a:solidFill>
                <a:latin typeface="Courier New"/>
                <a:ea typeface="Courier New"/>
                <a:cs typeface="Courier New"/>
                <a:sym typeface="Courier New"/>
              </a:rPr>
              <a:t>formulario</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onsubmit</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preventDefault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.target.children;</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push</a:t>
            </a:r>
            <a:r>
              <a:rPr lang="es-419" sz="1000">
                <a:solidFill>
                  <a:srgbClr val="F6F6F4"/>
                </a:solidFill>
                <a:latin typeface="Courier New"/>
                <a:ea typeface="Courier New"/>
                <a:cs typeface="Courier New"/>
                <a:sym typeface="Courier New"/>
              </a:rPr>
              <a:t>(</a:t>
            </a:r>
            <a:r>
              <a:rPr b="1" lang="es-419" sz="1000">
                <a:solidFill>
                  <a:srgbClr val="F286C4"/>
                </a:solidFill>
                <a:latin typeface="Courier New"/>
                <a:ea typeface="Courier New"/>
                <a:cs typeface="Courier New"/>
                <a:sym typeface="Courier New"/>
              </a:rPr>
              <a:t>new</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 nombre</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0</a:t>
            </a:r>
            <a:r>
              <a:rPr lang="es-419" sz="1000">
                <a:solidFill>
                  <a:srgbClr val="F6F6F4"/>
                </a:solidFill>
                <a:latin typeface="Courier New"/>
                <a:ea typeface="Courier New"/>
                <a:cs typeface="Courier New"/>
                <a:sym typeface="Courier New"/>
              </a:rPr>
              <a:t>].value, edad</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1</a:t>
            </a:r>
            <a:r>
              <a:rPr lang="es-419" sz="1000">
                <a:solidFill>
                  <a:srgbClr val="F6F6F4"/>
                </a:solidFill>
                <a:latin typeface="Courier New"/>
                <a:ea typeface="Courier New"/>
                <a:cs typeface="Courier New"/>
                <a:sym typeface="Courier New"/>
              </a:rPr>
              <a:t>].value, curso</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2</a:t>
            </a:r>
            <a:r>
              <a:rPr lang="es-419" sz="1000">
                <a:solidFill>
                  <a:srgbClr val="F6F6F4"/>
                </a:solidFill>
                <a:latin typeface="Courier New"/>
                <a:ea typeface="Courier New"/>
                <a:cs typeface="Courier New"/>
                <a:sym typeface="Courier New"/>
              </a:rPr>
              <a:t>].value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mostrarEstudiantes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btnEstudiantes</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getElementsByClassName</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btnEstudiante</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for</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boton</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of</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btnEstudiantes</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boton</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onclick</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seleccionado</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find</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obj</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obj</a:t>
            </a:r>
            <a:r>
              <a:rPr lang="es-419" sz="1000">
                <a:solidFill>
                  <a:srgbClr val="F6F6F4"/>
                </a:solidFill>
                <a:latin typeface="Courier New"/>
                <a:ea typeface="Courier New"/>
                <a:cs typeface="Courier New"/>
                <a:sym typeface="Courier New"/>
              </a:rPr>
              <a:t>.id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.target.id);</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notificacion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createElement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h6</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notificacion.innerHTML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E7EE98"/>
                </a:solidFill>
                <a:latin typeface="Courier New"/>
                <a:ea typeface="Courier New"/>
                <a:cs typeface="Courier New"/>
                <a:sym typeface="Courier New"/>
              </a:rPr>
              <a:t>`Nombre </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seleccionado</a:t>
            </a:r>
            <a:r>
              <a:rPr lang="es-419" sz="1000">
                <a:solidFill>
                  <a:srgbClr val="F6F6F4"/>
                </a:solidFill>
                <a:latin typeface="Courier New"/>
                <a:ea typeface="Courier New"/>
                <a:cs typeface="Courier New"/>
                <a:sym typeface="Courier New"/>
              </a:rPr>
              <a:t>.nombre</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  Edad </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seleccionado</a:t>
            </a:r>
            <a:r>
              <a:rPr lang="es-419" sz="1000">
                <a:solidFill>
                  <a:srgbClr val="F6F6F4"/>
                </a:solidFill>
                <a:latin typeface="Courier New"/>
                <a:ea typeface="Courier New"/>
                <a:cs typeface="Courier New"/>
                <a:sym typeface="Courier New"/>
              </a:rPr>
              <a:t>.edad</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salida</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prepend</a:t>
            </a:r>
            <a:r>
              <a:rPr lang="es-419" sz="1000">
                <a:solidFill>
                  <a:srgbClr val="F6F6F4"/>
                </a:solidFill>
                <a:latin typeface="Courier New"/>
                <a:ea typeface="Courier New"/>
                <a:cs typeface="Courier New"/>
                <a:sym typeface="Courier New"/>
              </a:rPr>
              <a:t>(notificacion);</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function</a:t>
            </a: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mostrarEstudiantes</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salida</a:t>
            </a:r>
            <a:r>
              <a:rPr lang="es-419" sz="1000">
                <a:solidFill>
                  <a:srgbClr val="F6F6F4"/>
                </a:solidFill>
                <a:latin typeface="Courier New"/>
                <a:ea typeface="Courier New"/>
                <a:cs typeface="Courier New"/>
                <a:sym typeface="Courier New"/>
              </a:rPr>
              <a:t>.innerHTML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for</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of</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divEstudiante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createElement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div</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divEstudiante.innerHTML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E7EE98"/>
                </a:solidFill>
                <a:latin typeface="Courier New"/>
                <a:ea typeface="Courier New"/>
                <a:cs typeface="Courier New"/>
                <a:sym typeface="Courier New"/>
              </a:rPr>
              <a:t>`&lt;h2&gt;</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.nombre</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&lt;/h2&gt;</a:t>
            </a:r>
            <a:endParaRPr sz="10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E7EE98"/>
                </a:solidFill>
                <a:latin typeface="Courier New"/>
                <a:ea typeface="Courier New"/>
                <a:cs typeface="Courier New"/>
                <a:sym typeface="Courier New"/>
              </a:rPr>
              <a:t>                                   &lt;p&gt;</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.edad</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 </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.curso</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&lt;/p&gt;</a:t>
            </a:r>
            <a:endParaRPr sz="10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E7EE98"/>
                </a:solidFill>
                <a:latin typeface="Courier New"/>
                <a:ea typeface="Courier New"/>
                <a:cs typeface="Courier New"/>
                <a:sym typeface="Courier New"/>
              </a:rPr>
              <a:t>                                   &lt;button id='</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.id</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class='btnEstudiante'&gt;Seleccionar&lt;/button&gt;`</a:t>
            </a:r>
            <a:endParaRPr sz="10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salida</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appendChild</a:t>
            </a:r>
            <a:r>
              <a:rPr lang="es-419" sz="1000">
                <a:solidFill>
                  <a:srgbClr val="F6F6F4"/>
                </a:solidFill>
                <a:latin typeface="Courier New"/>
                <a:ea typeface="Courier New"/>
                <a:cs typeface="Courier New"/>
                <a:sym typeface="Courier New"/>
              </a:rPr>
              <a:t>(divEstudiante);</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salida</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createElement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div</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.body.</a:t>
            </a:r>
            <a:r>
              <a:rPr lang="es-419" sz="1000">
                <a:solidFill>
                  <a:srgbClr val="62E884"/>
                </a:solidFill>
                <a:latin typeface="Courier New"/>
                <a:ea typeface="Courier New"/>
                <a:cs typeface="Courier New"/>
                <a:sym typeface="Courier New"/>
              </a:rPr>
              <a:t>appendChild</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formulario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.body.</a:t>
            </a:r>
            <a:r>
              <a:rPr lang="es-419" sz="1000">
                <a:solidFill>
                  <a:srgbClr val="62E884"/>
                </a:solidFill>
                <a:latin typeface="Courier New"/>
                <a:ea typeface="Courier New"/>
                <a:cs typeface="Courier New"/>
                <a:sym typeface="Courier New"/>
              </a:rPr>
              <a:t>appendChild</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salida</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just">
              <a:lnSpc>
                <a:spcPct val="100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00">
              <a:solidFill>
                <a:srgbClr val="FFFFFF"/>
              </a:solidFill>
              <a:latin typeface="Courier New"/>
              <a:ea typeface="Courier New"/>
              <a:cs typeface="Courier New"/>
              <a:sym typeface="Courier New"/>
            </a:endParaRPr>
          </a:p>
        </p:txBody>
      </p:sp>
      <p:pic>
        <p:nvPicPr>
          <p:cNvPr id="1102" name="Google Shape;1102;p128"/>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06" name="Shape 1106"/>
        <p:cNvGrpSpPr/>
        <p:nvPr/>
      </p:nvGrpSpPr>
      <p:grpSpPr>
        <a:xfrm>
          <a:off x="0" y="0"/>
          <a:ext cx="0" cy="0"/>
          <a:chOff x="0" y="0"/>
          <a:chExt cx="0" cy="0"/>
        </a:xfrm>
      </p:grpSpPr>
      <p:sp>
        <p:nvSpPr>
          <p:cNvPr id="1107" name="Google Shape;1107;p129"/>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108" name="Google Shape;1108;p129"/>
          <p:cNvSpPr txBox="1"/>
          <p:nvPr/>
        </p:nvSpPr>
        <p:spPr>
          <a:xfrm>
            <a:off x="0" y="-55600"/>
            <a:ext cx="9144000" cy="75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3200">
                <a:solidFill>
                  <a:schemeClr val="dk1"/>
                </a:solidFill>
                <a:latin typeface="Anton"/>
                <a:ea typeface="Anton"/>
                <a:cs typeface="Anton"/>
                <a:sym typeface="Anton"/>
              </a:rPr>
              <a:t>SOLUCIÓN PROPUESTA ACTIVIDAD 5</a:t>
            </a:r>
            <a:endParaRPr i="1" sz="3200">
              <a:latin typeface="Anton"/>
              <a:ea typeface="Anton"/>
              <a:cs typeface="Anton"/>
              <a:sym typeface="Anton"/>
            </a:endParaRPr>
          </a:p>
        </p:txBody>
      </p:sp>
      <p:sp>
        <p:nvSpPr>
          <p:cNvPr id="1109" name="Google Shape;1109;p129"/>
          <p:cNvSpPr txBox="1"/>
          <p:nvPr/>
        </p:nvSpPr>
        <p:spPr>
          <a:xfrm>
            <a:off x="0" y="581025"/>
            <a:ext cx="9144000" cy="4524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900">
                <a:solidFill>
                  <a:srgbClr val="BF9EEE"/>
                </a:solidFill>
                <a:latin typeface="Courier New"/>
                <a:ea typeface="Courier New"/>
                <a:cs typeface="Courier New"/>
                <a:sym typeface="Courier New"/>
              </a:rPr>
              <a:t>formulario</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onsubmit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=&gt;</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preventDefault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inputs</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a:t>
            </a:r>
            <a:r>
              <a:rPr lang="es-419" sz="900">
                <a:solidFill>
                  <a:srgbClr val="F6F6F4"/>
                </a:solidFill>
                <a:latin typeface="Courier New"/>
                <a:ea typeface="Courier New"/>
                <a:cs typeface="Courier New"/>
                <a:sym typeface="Courier New"/>
              </a:rPr>
              <a:t>.target.children;</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estudiantes</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push</a:t>
            </a:r>
            <a:r>
              <a:rPr lang="es-419" sz="900">
                <a:solidFill>
                  <a:srgbClr val="F6F6F4"/>
                </a:solidFill>
                <a:latin typeface="Courier New"/>
                <a:ea typeface="Courier New"/>
                <a:cs typeface="Courier New"/>
                <a:sym typeface="Courier New"/>
              </a:rPr>
              <a:t>(</a:t>
            </a:r>
            <a:r>
              <a:rPr b="1" lang="es-419" sz="900">
                <a:solidFill>
                  <a:srgbClr val="F286C4"/>
                </a:solidFill>
                <a:latin typeface="Courier New"/>
                <a:ea typeface="Courier New"/>
                <a:cs typeface="Courier New"/>
                <a:sym typeface="Courier New"/>
              </a:rPr>
              <a:t>new</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 nombre</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inputs</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0</a:t>
            </a:r>
            <a:r>
              <a:rPr lang="es-419" sz="900">
                <a:solidFill>
                  <a:srgbClr val="F6F6F4"/>
                </a:solidFill>
                <a:latin typeface="Courier New"/>
                <a:ea typeface="Courier New"/>
                <a:cs typeface="Courier New"/>
                <a:sym typeface="Courier New"/>
              </a:rPr>
              <a:t>].value, edad</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inputs</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1</a:t>
            </a:r>
            <a:r>
              <a:rPr lang="es-419" sz="900">
                <a:solidFill>
                  <a:srgbClr val="F6F6F4"/>
                </a:solidFill>
                <a:latin typeface="Courier New"/>
                <a:ea typeface="Courier New"/>
                <a:cs typeface="Courier New"/>
                <a:sym typeface="Courier New"/>
              </a:rPr>
              <a:t>].value, curso</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inputs</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2</a:t>
            </a:r>
            <a:r>
              <a:rPr lang="es-419" sz="900">
                <a:solidFill>
                  <a:srgbClr val="F6F6F4"/>
                </a:solidFill>
                <a:latin typeface="Courier New"/>
                <a:ea typeface="Courier New"/>
                <a:cs typeface="Courier New"/>
                <a:sym typeface="Courier New"/>
              </a:rPr>
              <a:t>].value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62E884"/>
                </a:solidFill>
                <a:latin typeface="Courier New"/>
                <a:ea typeface="Courier New"/>
                <a:cs typeface="Courier New"/>
                <a:sym typeface="Courier New"/>
              </a:rPr>
              <a:t>mostrarEstudiantes</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estudiantes</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btnSuspender</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getElementsByClassName</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btnSuspender</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for</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boton</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of</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btnSuspender</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boton</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onclick</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=&gt;</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seleccionado</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estudiantes</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find</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obj</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=&gt;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obj</a:t>
            </a:r>
            <a:r>
              <a:rPr lang="es-419" sz="900">
                <a:solidFill>
                  <a:srgbClr val="F6F6F4"/>
                </a:solidFill>
                <a:latin typeface="Courier New"/>
                <a:ea typeface="Courier New"/>
                <a:cs typeface="Courier New"/>
                <a:sym typeface="Courier New"/>
              </a:rPr>
              <a:t>.id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a:t>
            </a:r>
            <a:r>
              <a:rPr lang="es-419" sz="900">
                <a:solidFill>
                  <a:srgbClr val="F6F6F4"/>
                </a:solidFill>
                <a:latin typeface="Courier New"/>
                <a:ea typeface="Courier New"/>
                <a:cs typeface="Courier New"/>
                <a:sym typeface="Courier New"/>
              </a:rPr>
              <a:t>.target.id);</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seleccionado</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suspender</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console</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log</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seleccionado</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let</a:t>
            </a:r>
            <a:r>
              <a:rPr lang="es-419" sz="900">
                <a:solidFill>
                  <a:srgbClr val="F6F6F4"/>
                </a:solidFill>
                <a:latin typeface="Courier New"/>
                <a:ea typeface="Courier New"/>
                <a:cs typeface="Courier New"/>
                <a:sym typeface="Courier New"/>
              </a:rPr>
              <a:t> notificacion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createElement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h6</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notificacion.innerHTML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E7EE98"/>
                </a:solidFill>
                <a:latin typeface="Courier New"/>
                <a:ea typeface="Courier New"/>
                <a:cs typeface="Courier New"/>
                <a:sym typeface="Courier New"/>
              </a:rPr>
              <a:t>`Nombre </a:t>
            </a:r>
            <a:r>
              <a:rPr lang="es-419" sz="900">
                <a:solidFill>
                  <a:srgbClr val="F286C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seleccionado</a:t>
            </a:r>
            <a:r>
              <a:rPr lang="es-419" sz="900">
                <a:solidFill>
                  <a:srgbClr val="F6F6F4"/>
                </a:solidFill>
                <a:latin typeface="Courier New"/>
                <a:ea typeface="Courier New"/>
                <a:cs typeface="Courier New"/>
                <a:sym typeface="Courier New"/>
              </a:rPr>
              <a:t>.nombre</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  SUSPENDIDO`</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salida</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prepend</a:t>
            </a:r>
            <a:r>
              <a:rPr lang="es-419" sz="900">
                <a:solidFill>
                  <a:srgbClr val="F6F6F4"/>
                </a:solidFill>
                <a:latin typeface="Courier New"/>
                <a:ea typeface="Courier New"/>
                <a:cs typeface="Courier New"/>
                <a:sym typeface="Courier New"/>
              </a:rPr>
              <a:t>(notificacion);</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function</a:t>
            </a:r>
            <a:r>
              <a:rPr lang="es-419" sz="900">
                <a:solidFill>
                  <a:srgbClr val="F6F6F4"/>
                </a:solidFill>
                <a:latin typeface="Courier New"/>
                <a:ea typeface="Courier New"/>
                <a:cs typeface="Courier New"/>
                <a:sym typeface="Courier New"/>
              </a:rPr>
              <a:t> </a:t>
            </a:r>
            <a:r>
              <a:rPr lang="es-419" sz="900">
                <a:solidFill>
                  <a:srgbClr val="62E884"/>
                </a:solidFill>
                <a:latin typeface="Courier New"/>
                <a:ea typeface="Courier New"/>
                <a:cs typeface="Courier New"/>
                <a:sym typeface="Courier New"/>
              </a:rPr>
              <a:t>mostrarEstudiantes</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estudiantes</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salida</a:t>
            </a:r>
            <a:r>
              <a:rPr lang="es-419" sz="900">
                <a:solidFill>
                  <a:srgbClr val="F6F6F4"/>
                </a:solidFill>
                <a:latin typeface="Courier New"/>
                <a:ea typeface="Courier New"/>
                <a:cs typeface="Courier New"/>
                <a:sym typeface="Courier New"/>
              </a:rPr>
              <a:t>.innerHTML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for</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of</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estudiantes</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let</a:t>
            </a:r>
            <a:r>
              <a:rPr lang="es-419" sz="900">
                <a:solidFill>
                  <a:srgbClr val="F6F6F4"/>
                </a:solidFill>
                <a:latin typeface="Courier New"/>
                <a:ea typeface="Courier New"/>
                <a:cs typeface="Courier New"/>
                <a:sym typeface="Courier New"/>
              </a:rPr>
              <a:t> divEstudiante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createElement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div</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divEstudiante.innerHTML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E7EE98"/>
                </a:solidFill>
                <a:latin typeface="Courier New"/>
                <a:ea typeface="Courier New"/>
                <a:cs typeface="Courier New"/>
                <a:sym typeface="Courier New"/>
              </a:rPr>
              <a:t>`&lt;h2&gt;</a:t>
            </a:r>
            <a:r>
              <a:rPr lang="es-419" sz="900">
                <a:solidFill>
                  <a:srgbClr val="F286C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.nombre</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&lt;/h2&gt;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E7EE98"/>
                </a:solidFill>
                <a:latin typeface="Courier New"/>
                <a:ea typeface="Courier New"/>
                <a:cs typeface="Courier New"/>
                <a:sym typeface="Courier New"/>
              </a:rPr>
              <a:t>                                   &lt;p&gt;</a:t>
            </a:r>
            <a:r>
              <a:rPr lang="es-419" sz="900">
                <a:solidFill>
                  <a:srgbClr val="F286C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.edad</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 </a:t>
            </a:r>
            <a:r>
              <a:rPr lang="es-419" sz="900">
                <a:solidFill>
                  <a:srgbClr val="F286C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.curso</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&lt;/p&gt;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E7EE98"/>
                </a:solidFill>
                <a:latin typeface="Courier New"/>
                <a:ea typeface="Courier New"/>
                <a:cs typeface="Courier New"/>
                <a:sym typeface="Courier New"/>
              </a:rPr>
              <a:t>                                   &lt;button id='</a:t>
            </a:r>
            <a:r>
              <a:rPr lang="es-419" sz="900">
                <a:solidFill>
                  <a:srgbClr val="F286C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.id</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class='btnEstudiante'&gt;Seleccionar&lt;/button&gt;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E7EE98"/>
                </a:solidFill>
                <a:latin typeface="Courier New"/>
                <a:ea typeface="Courier New"/>
                <a:cs typeface="Courier New"/>
                <a:sym typeface="Courier New"/>
              </a:rPr>
              <a:t>                                   &lt;button id='</a:t>
            </a:r>
            <a:r>
              <a:rPr lang="es-419" sz="900">
                <a:solidFill>
                  <a:srgbClr val="F286C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.id</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class='btnSuspender'&gt;Suspender&lt;/button&gt;`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salida</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appendChild</a:t>
            </a:r>
            <a:r>
              <a:rPr lang="es-419" sz="900">
                <a:solidFill>
                  <a:srgbClr val="F6F6F4"/>
                </a:solidFill>
                <a:latin typeface="Courier New"/>
                <a:ea typeface="Courier New"/>
                <a:cs typeface="Courier New"/>
                <a:sym typeface="Courier New"/>
              </a:rPr>
              <a:t>(divEstudiante);</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salida</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createElement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div</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.body.</a:t>
            </a:r>
            <a:r>
              <a:rPr lang="es-419" sz="900">
                <a:solidFill>
                  <a:srgbClr val="62E884"/>
                </a:solidFill>
                <a:latin typeface="Courier New"/>
                <a:ea typeface="Courier New"/>
                <a:cs typeface="Courier New"/>
                <a:sym typeface="Courier New"/>
              </a:rPr>
              <a:t>appendChild</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formulario</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.body.</a:t>
            </a:r>
            <a:r>
              <a:rPr lang="es-419" sz="900">
                <a:solidFill>
                  <a:srgbClr val="62E884"/>
                </a:solidFill>
                <a:latin typeface="Courier New"/>
                <a:ea typeface="Courier New"/>
                <a:cs typeface="Courier New"/>
                <a:sym typeface="Courier New"/>
              </a:rPr>
              <a:t>appendChild</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salida</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just">
              <a:lnSpc>
                <a:spcPct val="100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00">
              <a:solidFill>
                <a:srgbClr val="FFFFFF"/>
              </a:solidFill>
              <a:latin typeface="Courier New"/>
              <a:ea typeface="Courier New"/>
              <a:cs typeface="Courier New"/>
              <a:sym typeface="Courier New"/>
            </a:endParaRPr>
          </a:p>
        </p:txBody>
      </p:sp>
      <p:pic>
        <p:nvPicPr>
          <p:cNvPr id="1110" name="Google Shape;1110;p129"/>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14" name="Shape 1114"/>
        <p:cNvGrpSpPr/>
        <p:nvPr/>
      </p:nvGrpSpPr>
      <p:grpSpPr>
        <a:xfrm>
          <a:off x="0" y="0"/>
          <a:ext cx="0" cy="0"/>
          <a:chOff x="0" y="0"/>
          <a:chExt cx="0" cy="0"/>
        </a:xfrm>
      </p:grpSpPr>
      <p:sp>
        <p:nvSpPr>
          <p:cNvPr id="1115" name="Google Shape;1115;p130"/>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1116" name="Google Shape;1116;p130"/>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11</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1117" name="Google Shape;1117;p130"/>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1" name="Shape 1121"/>
        <p:cNvGrpSpPr/>
        <p:nvPr/>
      </p:nvGrpSpPr>
      <p:grpSpPr>
        <a:xfrm>
          <a:off x="0" y="0"/>
          <a:ext cx="0" cy="0"/>
          <a:chOff x="0" y="0"/>
          <a:chExt cx="0" cy="0"/>
        </a:xfrm>
      </p:grpSpPr>
      <p:pic>
        <p:nvPicPr>
          <p:cNvPr id="1122" name="Google Shape;1122;p131"/>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123" name="Google Shape;1123;p131"/>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5" name="Shape 155"/>
        <p:cNvGrpSpPr/>
        <p:nvPr/>
      </p:nvGrpSpPr>
      <p:grpSpPr>
        <a:xfrm>
          <a:off x="0" y="0"/>
          <a:ext cx="0" cy="0"/>
          <a:chOff x="0" y="0"/>
          <a:chExt cx="0" cy="0"/>
        </a:xfrm>
      </p:grpSpPr>
      <p:sp>
        <p:nvSpPr>
          <p:cNvPr id="156" name="Google Shape;156;p24"/>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57" name="Google Shape;157;p24"/>
          <p:cNvSpPr txBox="1"/>
          <p:nvPr/>
        </p:nvSpPr>
        <p:spPr>
          <a:xfrm>
            <a:off x="667200" y="1747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RESOLUCIÓN PROPUESTA ACTIVIDAD 3</a:t>
            </a:r>
            <a:endParaRPr i="1" sz="3700">
              <a:latin typeface="Anton"/>
              <a:ea typeface="Anton"/>
              <a:cs typeface="Anton"/>
              <a:sym typeface="Anton"/>
            </a:endParaRPr>
          </a:p>
        </p:txBody>
      </p:sp>
      <p:sp>
        <p:nvSpPr>
          <p:cNvPr id="158" name="Google Shape;158;p24"/>
          <p:cNvSpPr txBox="1"/>
          <p:nvPr/>
        </p:nvSpPr>
        <p:spPr>
          <a:xfrm>
            <a:off x="631650" y="1163850"/>
            <a:ext cx="7880700" cy="3933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persona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BART SIMPSON</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domicilio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742 EVERGREEN</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pais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USA</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nacimiento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02-11-70</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codigo</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B47U89RE243</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carnet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Codigo: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BF9EEE"/>
                </a:solidFill>
                <a:latin typeface="Courier New"/>
                <a:ea typeface="Courier New"/>
                <a:cs typeface="Courier New"/>
                <a:sym typeface="Courier New"/>
              </a:rPr>
              <a:t>codigo</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Nombre: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persona</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Pais: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pais</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Nacimiento: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nacimiento</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Domicilio: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domicilio;</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(carnet);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59" name="Google Shape;159;p24"/>
          <p:cNvPicPr preferRelativeResize="0"/>
          <p:nvPr/>
        </p:nvPicPr>
        <p:blipFill>
          <a:blip r:embed="rId3">
            <a:alphaModFix/>
          </a:blip>
          <a:stretch>
            <a:fillRect/>
          </a:stretch>
        </p:blipFill>
        <p:spPr>
          <a:xfrm>
            <a:off x="7793250" y="4766225"/>
            <a:ext cx="1186526" cy="330675"/>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132"/>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Declarar un array con nombres de ciudades, y recorrerlo. Por cada ciudad, crear un etiqueta </a:t>
            </a:r>
            <a:r>
              <a:rPr lang="es-419" sz="1600">
                <a:solidFill>
                  <a:srgbClr val="8215BC"/>
                </a:solidFill>
                <a:highlight>
                  <a:schemeClr val="lt1"/>
                </a:highlight>
                <a:latin typeface="Helvetica Neue Light"/>
                <a:ea typeface="Helvetica Neue Light"/>
                <a:cs typeface="Helvetica Neue Light"/>
                <a:sym typeface="Helvetica Neue Light"/>
              </a:rPr>
              <a:t>h2 </a:t>
            </a:r>
            <a:r>
              <a:rPr lang="es-419" sz="1600">
                <a:solidFill>
                  <a:schemeClr val="dk1"/>
                </a:solidFill>
                <a:highlight>
                  <a:schemeClr val="lt1"/>
                </a:highlight>
                <a:latin typeface="Helvetica Neue Light"/>
                <a:ea typeface="Helvetica Neue Light"/>
                <a:cs typeface="Helvetica Neue Light"/>
                <a:sym typeface="Helvetica Neue Light"/>
              </a:rPr>
              <a:t>que contenga el nombre, y agregarla al body.</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600">
                <a:solidFill>
                  <a:schemeClr val="dk1"/>
                </a:solidFill>
                <a:highlight>
                  <a:srgbClr val="E0FF00"/>
                </a:highlight>
                <a:latin typeface="Helvetica Neue Light"/>
                <a:ea typeface="Helvetica Neue Light"/>
                <a:cs typeface="Helvetica Neue Light"/>
                <a:sym typeface="Helvetica Neue Light"/>
              </a:rPr>
              <a:t>Es necesario emplear selectores y el método append de jQuery.</a:t>
            </a:r>
            <a:endParaRPr sz="1600">
              <a:solidFill>
                <a:schemeClr val="dk1"/>
              </a:solidFill>
              <a:highlight>
                <a:srgbClr val="E0FF00"/>
              </a:highlight>
              <a:latin typeface="Helvetica Neue Light"/>
              <a:ea typeface="Helvetica Neue Light"/>
              <a:cs typeface="Helvetica Neue Light"/>
              <a:sym typeface="Helvetica Neue Light"/>
            </a:endParaRPr>
          </a:p>
        </p:txBody>
      </p:sp>
      <p:sp>
        <p:nvSpPr>
          <p:cNvPr id="1129" name="Google Shape;1129;p132"/>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BIENVENIDO A...jQuery</a:t>
            </a:r>
            <a:endParaRPr i="1" sz="2600">
              <a:latin typeface="Anton"/>
              <a:ea typeface="Anton"/>
              <a:cs typeface="Anton"/>
              <a:sym typeface="Anton"/>
            </a:endParaRPr>
          </a:p>
        </p:txBody>
      </p:sp>
      <p:pic>
        <p:nvPicPr>
          <p:cNvPr id="1130" name="Google Shape;1130;p132"/>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131" name="Google Shape;1131;p132"/>
          <p:cNvGrpSpPr/>
          <p:nvPr/>
        </p:nvGrpSpPr>
        <p:grpSpPr>
          <a:xfrm>
            <a:off x="4536900" y="3752950"/>
            <a:ext cx="4527000" cy="831300"/>
            <a:chOff x="4442550" y="3958300"/>
            <a:chExt cx="4527000" cy="831300"/>
          </a:xfrm>
        </p:grpSpPr>
        <p:sp>
          <p:nvSpPr>
            <p:cNvPr id="1132" name="Google Shape;1132;p132"/>
            <p:cNvSpPr txBox="1"/>
            <p:nvPr/>
          </p:nvSpPr>
          <p:spPr>
            <a:xfrm>
              <a:off x="4442550" y="3958300"/>
              <a:ext cx="4527000" cy="8313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1</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Clr>
                  <a:schemeClr val="dk1"/>
                </a:buClr>
                <a:buSzPts val="1100"/>
                <a:buFont typeface="Arial"/>
                <a:buNone/>
              </a:pPr>
              <a:r>
                <a:rPr lang="es-419" sz="1000">
                  <a:solidFill>
                    <a:schemeClr val="dk1"/>
                  </a:solidFill>
                  <a:latin typeface="Didact Gothic"/>
                  <a:ea typeface="Didact Gothic"/>
                  <a:cs typeface="Didact Gothic"/>
                  <a:sym typeface="Didact Gothic"/>
                </a:rPr>
                <a:t>Si, este ejercicio lo realizaste en el booklet anterior. Al resolverlo con jQuery, podrás comparar cómo se reduce la extensión de código con la librería. Recordemos que funcionalmente estamos haciendo lo mismo.</a:t>
              </a:r>
              <a:endParaRPr sz="1200">
                <a:latin typeface="Didact Gothic"/>
                <a:ea typeface="Didact Gothic"/>
                <a:cs typeface="Didact Gothic"/>
                <a:sym typeface="Didact Gothic"/>
              </a:endParaRPr>
            </a:p>
          </p:txBody>
        </p:sp>
        <p:pic>
          <p:nvPicPr>
            <p:cNvPr id="1133" name="Google Shape;1133;p132"/>
            <p:cNvPicPr preferRelativeResize="0"/>
            <p:nvPr/>
          </p:nvPicPr>
          <p:blipFill rotWithShape="1">
            <a:blip r:embed="rId4">
              <a:alphaModFix/>
            </a:blip>
            <a:srcRect b="11598" l="20899" r="21303" t="9174"/>
            <a:stretch/>
          </p:blipFill>
          <p:spPr>
            <a:xfrm>
              <a:off x="4517850" y="4133250"/>
              <a:ext cx="407325" cy="558300"/>
            </a:xfrm>
            <a:prstGeom prst="rect">
              <a:avLst/>
            </a:prstGeom>
            <a:noFill/>
            <a:ln>
              <a:noFill/>
            </a:ln>
          </p:spPr>
        </p:pic>
      </p:grpSp>
      <p:pic>
        <p:nvPicPr>
          <p:cNvPr id="1134" name="Google Shape;1134;p132"/>
          <p:cNvPicPr preferRelativeResize="0"/>
          <p:nvPr/>
        </p:nvPicPr>
        <p:blipFill>
          <a:blip r:embed="rId5">
            <a:alphaModFix/>
          </a:blip>
          <a:stretch>
            <a:fillRect/>
          </a:stretch>
        </p:blipFill>
        <p:spPr>
          <a:xfrm>
            <a:off x="7823650" y="4705200"/>
            <a:ext cx="1186526" cy="330675"/>
          </a:xfrm>
          <a:prstGeom prst="rect">
            <a:avLst/>
          </a:prstGeom>
          <a:noFill/>
          <a:ln>
            <a:noFill/>
          </a:ln>
        </p:spPr>
      </p:pic>
      <p:pic>
        <p:nvPicPr>
          <p:cNvPr id="1135" name="Google Shape;1135;p132"/>
          <p:cNvPicPr preferRelativeResize="0"/>
          <p:nvPr/>
        </p:nvPicPr>
        <p:blipFill rotWithShape="1">
          <a:blip r:embed="rId6">
            <a:alphaModFix/>
          </a:blip>
          <a:srcRect b="0" l="47067" r="0" t="0"/>
          <a:stretch/>
        </p:blipFill>
        <p:spPr>
          <a:xfrm>
            <a:off x="0" y="0"/>
            <a:ext cx="4327324" cy="4974074"/>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133"/>
          <p:cNvSpPr txBox="1"/>
          <p:nvPr/>
        </p:nvSpPr>
        <p:spPr>
          <a:xfrm>
            <a:off x="4433475" y="1170375"/>
            <a:ext cx="4705800" cy="2123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Declarar un array con nombres de canales, y generar un </a:t>
            </a:r>
            <a:r>
              <a:rPr lang="es-419">
                <a:solidFill>
                  <a:srgbClr val="8215BC"/>
                </a:solidFill>
                <a:highlight>
                  <a:schemeClr val="lt1"/>
                </a:highlight>
                <a:latin typeface="Helvetica Neue Light"/>
                <a:ea typeface="Helvetica Neue Light"/>
                <a:cs typeface="Helvetica Neue Light"/>
                <a:sym typeface="Helvetica Neue Light"/>
              </a:rPr>
              <a:t>select </a:t>
            </a:r>
            <a:r>
              <a:rPr lang="es-419">
                <a:solidFill>
                  <a:schemeClr val="dk1"/>
                </a:solidFill>
                <a:highlight>
                  <a:schemeClr val="lt1"/>
                </a:highlight>
                <a:latin typeface="Helvetica Neue Light"/>
                <a:ea typeface="Helvetica Neue Light"/>
                <a:cs typeface="Helvetica Neue Light"/>
                <a:sym typeface="Helvetica Neue Light"/>
              </a:rPr>
              <a:t>donde los values de las etiquetas </a:t>
            </a:r>
            <a:r>
              <a:rPr lang="es-419">
                <a:solidFill>
                  <a:srgbClr val="8215BC"/>
                </a:solidFill>
                <a:highlight>
                  <a:schemeClr val="lt1"/>
                </a:highlight>
                <a:latin typeface="Helvetica Neue Light"/>
                <a:ea typeface="Helvetica Neue Light"/>
                <a:cs typeface="Helvetica Neue Light"/>
                <a:sym typeface="Helvetica Neue Light"/>
              </a:rPr>
              <a:t>option</a:t>
            </a:r>
            <a:r>
              <a:rPr lang="es-419">
                <a:solidFill>
                  <a:schemeClr val="dk1"/>
                </a:solidFill>
                <a:highlight>
                  <a:schemeClr val="lt1"/>
                </a:highlight>
                <a:latin typeface="Helvetica Neue Light"/>
                <a:ea typeface="Helvetica Neue Light"/>
                <a:cs typeface="Helvetica Neue Light"/>
                <a:sym typeface="Helvetica Neue Light"/>
              </a:rPr>
              <a:t> sean la posición del canal en la colección.</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Luego, escuchar el evento </a:t>
            </a:r>
            <a:r>
              <a:rPr lang="es-419">
                <a:solidFill>
                  <a:srgbClr val="8215BC"/>
                </a:solidFill>
                <a:highlight>
                  <a:schemeClr val="lt1"/>
                </a:highlight>
                <a:latin typeface="Helvetica Neue Light"/>
                <a:ea typeface="Helvetica Neue Light"/>
                <a:cs typeface="Helvetica Neue Light"/>
                <a:sym typeface="Helvetica Neue Light"/>
              </a:rPr>
              <a:t>change</a:t>
            </a:r>
            <a:r>
              <a:rPr lang="es-419">
                <a:solidFill>
                  <a:schemeClr val="dk1"/>
                </a:solidFill>
                <a:highlight>
                  <a:schemeClr val="lt1"/>
                </a:highlight>
                <a:latin typeface="Helvetica Neue Light"/>
                <a:ea typeface="Helvetica Neue Light"/>
                <a:cs typeface="Helvetica Neue Light"/>
                <a:sym typeface="Helvetica Neue Light"/>
              </a:rPr>
              <a:t> sobre el select, asegurando que la función manejadora dispare una salida en el HTML , especificando el canal seleccionado.</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rgbClr val="E0FF00"/>
                </a:highlight>
                <a:latin typeface="Helvetica Neue Light"/>
                <a:ea typeface="Helvetica Neue Light"/>
                <a:cs typeface="Helvetica Neue Light"/>
                <a:sym typeface="Helvetica Neue Light"/>
              </a:rPr>
              <a:t>Es necesario emplear métodos jQuery para asegurar que el select ingresado sea el primer hijo del body.</a:t>
            </a:r>
            <a:endParaRPr>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141" name="Google Shape;1141;p133"/>
          <p:cNvSpPr txBox="1"/>
          <p:nvPr/>
        </p:nvSpPr>
        <p:spPr>
          <a:xfrm>
            <a:off x="46721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ELEGIR CANAL</a:t>
            </a:r>
            <a:endParaRPr i="1" sz="2600">
              <a:latin typeface="Anton"/>
              <a:ea typeface="Anton"/>
              <a:cs typeface="Anton"/>
              <a:sym typeface="Anton"/>
            </a:endParaRPr>
          </a:p>
        </p:txBody>
      </p:sp>
      <p:pic>
        <p:nvPicPr>
          <p:cNvPr id="1142" name="Google Shape;1142;p133"/>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143" name="Google Shape;1143;p133"/>
          <p:cNvGrpSpPr/>
          <p:nvPr/>
        </p:nvGrpSpPr>
        <p:grpSpPr>
          <a:xfrm>
            <a:off x="4572000" y="3838875"/>
            <a:ext cx="4527000" cy="877200"/>
            <a:chOff x="4442550" y="3923425"/>
            <a:chExt cx="4527000" cy="877200"/>
          </a:xfrm>
        </p:grpSpPr>
        <p:sp>
          <p:nvSpPr>
            <p:cNvPr id="1144" name="Google Shape;1144;p133"/>
            <p:cNvSpPr txBox="1"/>
            <p:nvPr/>
          </p:nvSpPr>
          <p:spPr>
            <a:xfrm>
              <a:off x="4442550" y="39234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solidFill>
                    <a:schemeClr val="dk1"/>
                  </a:solidFill>
                  <a:latin typeface="Didact Gothic"/>
                  <a:ea typeface="Didact Gothic"/>
                  <a:cs typeface="Didact Gothic"/>
                  <a:sym typeface="Didact Gothic"/>
                </a:rPr>
                <a:t>Para asegurarnos de que el select sea el primer hijo, podemos emplear el método prepend. Recordemos que append siempre agrega al DOM como  último hijo, y preprend como primero.</a:t>
              </a:r>
              <a:endParaRPr sz="1000">
                <a:latin typeface="Didact Gothic"/>
                <a:ea typeface="Didact Gothic"/>
                <a:cs typeface="Didact Gothic"/>
                <a:sym typeface="Didact Gothic"/>
              </a:endParaRPr>
            </a:p>
          </p:txBody>
        </p:sp>
        <p:pic>
          <p:nvPicPr>
            <p:cNvPr id="1145" name="Google Shape;1145;p133"/>
            <p:cNvPicPr preferRelativeResize="0"/>
            <p:nvPr/>
          </p:nvPicPr>
          <p:blipFill rotWithShape="1">
            <a:blip r:embed="rId4">
              <a:alphaModFix/>
            </a:blip>
            <a:srcRect b="11598" l="20899" r="21303" t="9174"/>
            <a:stretch/>
          </p:blipFill>
          <p:spPr>
            <a:xfrm>
              <a:off x="4516150" y="4175275"/>
              <a:ext cx="407325" cy="558300"/>
            </a:xfrm>
            <a:prstGeom prst="rect">
              <a:avLst/>
            </a:prstGeom>
            <a:noFill/>
            <a:ln>
              <a:noFill/>
            </a:ln>
          </p:spPr>
        </p:pic>
      </p:grpSp>
      <p:pic>
        <p:nvPicPr>
          <p:cNvPr id="1146" name="Google Shape;1146;p133"/>
          <p:cNvPicPr preferRelativeResize="0"/>
          <p:nvPr/>
        </p:nvPicPr>
        <p:blipFill>
          <a:blip r:embed="rId5">
            <a:alphaModFix/>
          </a:blip>
          <a:stretch>
            <a:fillRect/>
          </a:stretch>
        </p:blipFill>
        <p:spPr>
          <a:xfrm>
            <a:off x="7823650" y="4749650"/>
            <a:ext cx="1186526" cy="330675"/>
          </a:xfrm>
          <a:prstGeom prst="rect">
            <a:avLst/>
          </a:prstGeom>
          <a:noFill/>
          <a:ln>
            <a:noFill/>
          </a:ln>
        </p:spPr>
      </p:pic>
      <p:pic>
        <p:nvPicPr>
          <p:cNvPr id="1147" name="Google Shape;1147;p133"/>
          <p:cNvPicPr preferRelativeResize="0"/>
          <p:nvPr/>
        </p:nvPicPr>
        <p:blipFill rotWithShape="1">
          <a:blip r:embed="rId6">
            <a:alphaModFix/>
          </a:blip>
          <a:srcRect b="0" l="9148" r="0" t="0"/>
          <a:stretch/>
        </p:blipFill>
        <p:spPr>
          <a:xfrm>
            <a:off x="0" y="0"/>
            <a:ext cx="4376400" cy="5143501"/>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134"/>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Crear un formulario que permita ingresar la información de actores. Luego, escuchar el evento </a:t>
            </a:r>
            <a:r>
              <a:rPr lang="es-419">
                <a:solidFill>
                  <a:srgbClr val="8215BC"/>
                </a:solidFill>
                <a:highlight>
                  <a:schemeClr val="lt1"/>
                </a:highlight>
                <a:latin typeface="Helvetica Neue Light"/>
                <a:ea typeface="Helvetica Neue Light"/>
                <a:cs typeface="Helvetica Neue Light"/>
                <a:sym typeface="Helvetica Neue Light"/>
              </a:rPr>
              <a:t>submit</a:t>
            </a:r>
            <a:r>
              <a:rPr lang="es-419">
                <a:solidFill>
                  <a:schemeClr val="dk1"/>
                </a:solidFill>
                <a:highlight>
                  <a:schemeClr val="lt1"/>
                </a:highlight>
                <a:latin typeface="Helvetica Neue Light"/>
                <a:ea typeface="Helvetica Neue Light"/>
                <a:cs typeface="Helvetica Neue Light"/>
                <a:sym typeface="Helvetica Neue Light"/>
              </a:rPr>
              <a:t> sobre el </a:t>
            </a:r>
            <a:r>
              <a:rPr lang="es-419">
                <a:solidFill>
                  <a:srgbClr val="8215BC"/>
                </a:solidFill>
                <a:highlight>
                  <a:schemeClr val="lt1"/>
                </a:highlight>
                <a:latin typeface="Helvetica Neue Light"/>
                <a:ea typeface="Helvetica Neue Light"/>
                <a:cs typeface="Helvetica Neue Light"/>
                <a:sym typeface="Helvetica Neue Light"/>
              </a:rPr>
              <a:t>form</a:t>
            </a:r>
            <a:r>
              <a:rPr lang="es-419">
                <a:solidFill>
                  <a:schemeClr val="dk1"/>
                </a:solidFill>
                <a:highlight>
                  <a:schemeClr val="lt1"/>
                </a:highlight>
                <a:latin typeface="Helvetica Neue Light"/>
                <a:ea typeface="Helvetica Neue Light"/>
                <a:cs typeface="Helvetica Neue Light"/>
                <a:sym typeface="Helvetica Neue Light"/>
              </a:rPr>
              <a:t>, capturando las entradas, invocar un objeto </a:t>
            </a:r>
            <a:r>
              <a:rPr lang="es-419">
                <a:solidFill>
                  <a:srgbClr val="8215BC"/>
                </a:solidFill>
                <a:highlight>
                  <a:schemeClr val="lt1"/>
                </a:highlight>
                <a:latin typeface="Helvetica Neue Light"/>
                <a:ea typeface="Helvetica Neue Light"/>
                <a:cs typeface="Helvetica Neue Light"/>
                <a:sym typeface="Helvetica Neue Light"/>
              </a:rPr>
              <a:t>Actor </a:t>
            </a:r>
            <a:r>
              <a:rPr lang="es-419">
                <a:solidFill>
                  <a:schemeClr val="dk1"/>
                </a:solidFill>
                <a:highlight>
                  <a:schemeClr val="lt1"/>
                </a:highlight>
                <a:latin typeface="Helvetica Neue Light"/>
                <a:ea typeface="Helvetica Neue Light"/>
                <a:cs typeface="Helvetica Neue Light"/>
                <a:sym typeface="Helvetica Neue Light"/>
              </a:rPr>
              <a:t>usando los valores ingresados, </a:t>
            </a:r>
            <a:r>
              <a:rPr lang="es-419">
                <a:solidFill>
                  <a:srgbClr val="8215BC"/>
                </a:solidFill>
                <a:highlight>
                  <a:schemeClr val="lt1"/>
                </a:highlight>
                <a:latin typeface="Helvetica Neue Light"/>
                <a:ea typeface="Helvetica Neue Light"/>
                <a:cs typeface="Helvetica Neue Light"/>
                <a:sym typeface="Helvetica Neue Light"/>
              </a:rPr>
              <a:t>y </a:t>
            </a:r>
            <a:r>
              <a:rPr lang="es-419">
                <a:solidFill>
                  <a:schemeClr val="dk1"/>
                </a:solidFill>
                <a:highlight>
                  <a:schemeClr val="lt1"/>
                </a:highlight>
                <a:latin typeface="Helvetica Neue Light"/>
                <a:ea typeface="Helvetica Neue Light"/>
                <a:cs typeface="Helvetica Neue Light"/>
                <a:sym typeface="Helvetica Neue Light"/>
              </a:rPr>
              <a:t>asociar la instancia a un array de actores.</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Por último, disparar una salida en el HTML , a modo de confirmación de los datos registrados.</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300">
                <a:solidFill>
                  <a:schemeClr val="dk1"/>
                </a:solidFill>
                <a:highlight>
                  <a:srgbClr val="E0FF00"/>
                </a:highlight>
                <a:latin typeface="Helvetica Neue Light"/>
                <a:ea typeface="Helvetica Neue Light"/>
                <a:cs typeface="Helvetica Neue Light"/>
                <a:sym typeface="Helvetica Neue Light"/>
              </a:rPr>
              <a:t>Es necesario emplear métodos jQuery para la solución.</a:t>
            </a:r>
            <a:endParaRPr>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153" name="Google Shape;1153;p134"/>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ALTA DE ACTOR</a:t>
            </a:r>
            <a:endParaRPr i="1" sz="2600">
              <a:latin typeface="Anton"/>
              <a:ea typeface="Anton"/>
              <a:cs typeface="Anton"/>
              <a:sym typeface="Anton"/>
            </a:endParaRPr>
          </a:p>
        </p:txBody>
      </p:sp>
      <p:pic>
        <p:nvPicPr>
          <p:cNvPr id="1154" name="Google Shape;1154;p134"/>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155" name="Google Shape;1155;p134"/>
          <p:cNvGrpSpPr/>
          <p:nvPr/>
        </p:nvGrpSpPr>
        <p:grpSpPr>
          <a:xfrm>
            <a:off x="4536900" y="3833575"/>
            <a:ext cx="4527000" cy="877200"/>
            <a:chOff x="4442550" y="4038925"/>
            <a:chExt cx="4527000" cy="877200"/>
          </a:xfrm>
        </p:grpSpPr>
        <p:sp>
          <p:nvSpPr>
            <p:cNvPr id="1156" name="Google Shape;1156;p134"/>
            <p:cNvSpPr txBox="1"/>
            <p:nvPr/>
          </p:nvSpPr>
          <p:spPr>
            <a:xfrm>
              <a:off x="4442550" y="40389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Si bien es posible la generación de salidas html utilizando jQuery, para asociar eventos, seguimos  usando las formas de declaración nativa.</a:t>
              </a:r>
              <a:endParaRPr sz="1100">
                <a:latin typeface="Didact Gothic"/>
                <a:ea typeface="Didact Gothic"/>
                <a:cs typeface="Didact Gothic"/>
                <a:sym typeface="Didact Gothic"/>
              </a:endParaRPr>
            </a:p>
          </p:txBody>
        </p:sp>
        <p:pic>
          <p:nvPicPr>
            <p:cNvPr id="1157" name="Google Shape;1157;p134"/>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1158" name="Google Shape;1158;p134"/>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159" name="Google Shape;1159;p134"/>
          <p:cNvPicPr preferRelativeResize="0"/>
          <p:nvPr/>
        </p:nvPicPr>
        <p:blipFill rotWithShape="1">
          <a:blip r:embed="rId6">
            <a:alphaModFix/>
          </a:blip>
          <a:srcRect b="0" l="29025" r="7655" t="0"/>
          <a:stretch/>
        </p:blipFill>
        <p:spPr>
          <a:xfrm>
            <a:off x="0" y="0"/>
            <a:ext cx="4376399" cy="5143499"/>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135"/>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Usando el array de actores creado en la actividad 3, iterar la colección creando una etiqueta </a:t>
            </a:r>
            <a:r>
              <a:rPr lang="es-419">
                <a:solidFill>
                  <a:srgbClr val="8215BC"/>
                </a:solidFill>
                <a:highlight>
                  <a:schemeClr val="lt1"/>
                </a:highlight>
                <a:latin typeface="Helvetica Neue Light"/>
                <a:ea typeface="Helvetica Neue Light"/>
                <a:cs typeface="Helvetica Neue Light"/>
                <a:sym typeface="Helvetica Neue Light"/>
              </a:rPr>
              <a:t>div, </a:t>
            </a:r>
            <a:r>
              <a:rPr lang="es-419">
                <a:solidFill>
                  <a:schemeClr val="dk1"/>
                </a:solidFill>
                <a:highlight>
                  <a:schemeClr val="lt1"/>
                </a:highlight>
                <a:latin typeface="Helvetica Neue Light"/>
                <a:ea typeface="Helvetica Neue Light"/>
                <a:cs typeface="Helvetica Neue Light"/>
                <a:sym typeface="Helvetica Neue Light"/>
              </a:rPr>
              <a:t>cuya estructura interna detalle la información del actor, y contenga un botón ‘Seleccionar’, agregando cada estructura al body.</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Luego, detectar el </a:t>
            </a:r>
            <a:r>
              <a:rPr lang="es-419">
                <a:solidFill>
                  <a:srgbClr val="8215BC"/>
                </a:solidFill>
                <a:highlight>
                  <a:schemeClr val="lt1"/>
                </a:highlight>
                <a:latin typeface="Helvetica Neue Light"/>
                <a:ea typeface="Helvetica Neue Light"/>
                <a:cs typeface="Helvetica Neue Light"/>
                <a:sym typeface="Helvetica Neue Light"/>
              </a:rPr>
              <a:t>click</a:t>
            </a:r>
            <a:r>
              <a:rPr lang="es-419">
                <a:solidFill>
                  <a:schemeClr val="dk1"/>
                </a:solidFill>
                <a:highlight>
                  <a:schemeClr val="lt1"/>
                </a:highlight>
                <a:latin typeface="Helvetica Neue Light"/>
                <a:ea typeface="Helvetica Neue Light"/>
                <a:cs typeface="Helvetica Neue Light"/>
                <a:sym typeface="Helvetica Neue Light"/>
              </a:rPr>
              <a:t> sobre el botón, especificando al usuario los datos del actor seleccionado. </a:t>
            </a:r>
            <a:r>
              <a:rPr lang="es-419">
                <a:solidFill>
                  <a:schemeClr val="dk1"/>
                </a:solidFill>
                <a:highlight>
                  <a:srgbClr val="E0FF00"/>
                </a:highlight>
                <a:latin typeface="Helvetica Neue Light"/>
                <a:ea typeface="Helvetica Neue Light"/>
                <a:cs typeface="Helvetica Neue Light"/>
                <a:sym typeface="Helvetica Neue Light"/>
              </a:rPr>
              <a:t>Es necesario emplear métodos jQuery para la solución.</a:t>
            </a:r>
            <a:endParaRPr>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165" name="Google Shape;1165;p135"/>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LISTAR ACTORES</a:t>
            </a:r>
            <a:endParaRPr i="1" sz="2600">
              <a:latin typeface="Anton"/>
              <a:ea typeface="Anton"/>
              <a:cs typeface="Anton"/>
              <a:sym typeface="Anton"/>
            </a:endParaRPr>
          </a:p>
        </p:txBody>
      </p:sp>
      <p:pic>
        <p:nvPicPr>
          <p:cNvPr id="1166" name="Google Shape;1166;p135"/>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167" name="Google Shape;1167;p135"/>
          <p:cNvGrpSpPr/>
          <p:nvPr/>
        </p:nvGrpSpPr>
        <p:grpSpPr>
          <a:xfrm>
            <a:off x="4613100" y="3757375"/>
            <a:ext cx="4397075" cy="877200"/>
            <a:chOff x="4442550" y="4038925"/>
            <a:chExt cx="4527000" cy="877200"/>
          </a:xfrm>
        </p:grpSpPr>
        <p:sp>
          <p:nvSpPr>
            <p:cNvPr id="1168" name="Google Shape;1168;p135"/>
            <p:cNvSpPr txBox="1"/>
            <p:nvPr/>
          </p:nvSpPr>
          <p:spPr>
            <a:xfrm>
              <a:off x="4442550" y="40389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Se recomienda definir una función con la cabecera </a:t>
              </a:r>
              <a:r>
                <a:rPr lang="es-419" sz="1100">
                  <a:solidFill>
                    <a:srgbClr val="8215BC"/>
                  </a:solidFill>
                  <a:latin typeface="Didact Gothic"/>
                  <a:ea typeface="Didact Gothic"/>
                  <a:cs typeface="Didact Gothic"/>
                  <a:sym typeface="Didact Gothic"/>
                </a:rPr>
                <a:t>crearDiv(actor),</a:t>
              </a:r>
              <a:r>
                <a:rPr lang="es-419" sz="1100">
                  <a:latin typeface="Didact Gothic"/>
                  <a:ea typeface="Didact Gothic"/>
                  <a:cs typeface="Didact Gothic"/>
                  <a:sym typeface="Didact Gothic"/>
                </a:rPr>
                <a:t> la cual retorne una plantilla literal con la estructura mencionada.</a:t>
              </a:r>
              <a:endParaRPr sz="1100">
                <a:latin typeface="Didact Gothic"/>
                <a:ea typeface="Didact Gothic"/>
                <a:cs typeface="Didact Gothic"/>
                <a:sym typeface="Didact Gothic"/>
              </a:endParaRPr>
            </a:p>
          </p:txBody>
        </p:sp>
        <p:pic>
          <p:nvPicPr>
            <p:cNvPr id="1169" name="Google Shape;1169;p135"/>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1170" name="Google Shape;1170;p135"/>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171" name="Google Shape;1171;p135"/>
          <p:cNvPicPr preferRelativeResize="0"/>
          <p:nvPr/>
        </p:nvPicPr>
        <p:blipFill rotWithShape="1">
          <a:blip r:embed="rId6">
            <a:alphaModFix/>
          </a:blip>
          <a:srcRect b="0" l="15804" r="16801" t="0"/>
          <a:stretch/>
        </p:blipFill>
        <p:spPr>
          <a:xfrm>
            <a:off x="0" y="0"/>
            <a:ext cx="4527000" cy="4812825"/>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136"/>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Sumar una propiedad “género” a la clase </a:t>
            </a:r>
            <a:r>
              <a:rPr lang="es-419">
                <a:solidFill>
                  <a:srgbClr val="8215BC"/>
                </a:solidFill>
                <a:highlight>
                  <a:schemeClr val="lt1"/>
                </a:highlight>
                <a:latin typeface="Helvetica Neue Light"/>
                <a:ea typeface="Helvetica Neue Light"/>
                <a:cs typeface="Helvetica Neue Light"/>
                <a:sym typeface="Helvetica Neue Light"/>
              </a:rPr>
              <a:t>Actor</a:t>
            </a:r>
            <a:r>
              <a:rPr lang="es-419">
                <a:solidFill>
                  <a:schemeClr val="dk1"/>
                </a:solidFill>
                <a:highlight>
                  <a:schemeClr val="lt1"/>
                </a:highlight>
                <a:latin typeface="Helvetica Neue Light"/>
                <a:ea typeface="Helvetica Neue Light"/>
                <a:cs typeface="Helvetica Neue Light"/>
                <a:sym typeface="Helvetica Neue Light"/>
              </a:rPr>
              <a:t>.</a:t>
            </a:r>
            <a:r>
              <a:rPr lang="es-419">
                <a:solidFill>
                  <a:srgbClr val="8215BC"/>
                </a:solidFill>
                <a:highlight>
                  <a:schemeClr val="lt1"/>
                </a:highlight>
                <a:latin typeface="Helvetica Neue Light"/>
                <a:ea typeface="Helvetica Neue Light"/>
                <a:cs typeface="Helvetica Neue Light"/>
                <a:sym typeface="Helvetica Neue Light"/>
              </a:rPr>
              <a:t> </a:t>
            </a:r>
            <a:r>
              <a:rPr lang="es-419">
                <a:solidFill>
                  <a:schemeClr val="dk1"/>
                </a:solidFill>
                <a:highlight>
                  <a:schemeClr val="lt1"/>
                </a:highlight>
                <a:latin typeface="Helvetica Neue Light"/>
                <a:ea typeface="Helvetica Neue Light"/>
                <a:cs typeface="Helvetica Neue Light"/>
                <a:sym typeface="Helvetica Neue Light"/>
              </a:rPr>
              <a:t>y modificar el formulario de alta de actores, identificando el género de cada actor creado.</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a:solidFill>
                  <a:schemeClr val="dk1"/>
                </a:solidFill>
                <a:highlight>
                  <a:schemeClr val="lt1"/>
                </a:highlight>
                <a:latin typeface="Helvetica Neue Light"/>
                <a:ea typeface="Helvetica Neue Light"/>
                <a:cs typeface="Helvetica Neue Light"/>
                <a:sym typeface="Helvetica Neue Light"/>
              </a:rPr>
              <a:t>Luego, añadir una interfaz que permita seleccionar el género del actor, con la intención de filtrar el array de actores por dicho género, y actualizar la interfaz sólo con la información de los actores del género escogido.</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a:solidFill>
                  <a:schemeClr val="dk1"/>
                </a:solidFill>
                <a:highlight>
                  <a:srgbClr val="E0FF00"/>
                </a:highlight>
                <a:latin typeface="Helvetica Neue Light"/>
                <a:ea typeface="Helvetica Neue Light"/>
                <a:cs typeface="Helvetica Neue Light"/>
                <a:sym typeface="Helvetica Neue Light"/>
              </a:rPr>
              <a:t>Es necesario emplear métodos jQuery para la solución</a:t>
            </a:r>
            <a:endParaRPr>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a:solidFill>
                <a:schemeClr val="dk1"/>
              </a:solidFill>
              <a:highlight>
                <a:schemeClr val="lt1"/>
              </a:highlight>
              <a:latin typeface="Helvetica Neue Light"/>
              <a:ea typeface="Helvetica Neue Light"/>
              <a:cs typeface="Helvetica Neue Light"/>
              <a:sym typeface="Helvetica Neue Light"/>
            </a:endParaRPr>
          </a:p>
        </p:txBody>
      </p:sp>
      <p:sp>
        <p:nvSpPr>
          <p:cNvPr id="1177" name="Google Shape;1177;p136"/>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FILTRAR ACTORES</a:t>
            </a:r>
            <a:endParaRPr i="1" sz="2600">
              <a:latin typeface="Anton"/>
              <a:ea typeface="Anton"/>
              <a:cs typeface="Anton"/>
              <a:sym typeface="Anton"/>
            </a:endParaRPr>
          </a:p>
        </p:txBody>
      </p:sp>
      <p:pic>
        <p:nvPicPr>
          <p:cNvPr id="1178" name="Google Shape;1178;p136"/>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179" name="Google Shape;1179;p136"/>
          <p:cNvGrpSpPr/>
          <p:nvPr/>
        </p:nvGrpSpPr>
        <p:grpSpPr>
          <a:xfrm>
            <a:off x="4536900" y="3757375"/>
            <a:ext cx="4527000" cy="877200"/>
            <a:chOff x="4442550" y="4038925"/>
            <a:chExt cx="4527000" cy="877200"/>
          </a:xfrm>
        </p:grpSpPr>
        <p:sp>
          <p:nvSpPr>
            <p:cNvPr id="1180" name="Google Shape;1180;p136"/>
            <p:cNvSpPr txBox="1"/>
            <p:nvPr/>
          </p:nvSpPr>
          <p:spPr>
            <a:xfrm>
              <a:off x="4442550" y="40389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Se recomienda emplear un select de géneros, y cada vez que se detecte el change generar nuevamente el listado de actores, usando el array filtrado.</a:t>
              </a:r>
              <a:endParaRPr sz="1100">
                <a:solidFill>
                  <a:schemeClr val="dk1"/>
                </a:solidFill>
                <a:latin typeface="Didact Gothic"/>
                <a:ea typeface="Didact Gothic"/>
                <a:cs typeface="Didact Gothic"/>
                <a:sym typeface="Didact Gothic"/>
              </a:endParaRPr>
            </a:p>
          </p:txBody>
        </p:sp>
        <p:pic>
          <p:nvPicPr>
            <p:cNvPr id="1181" name="Google Shape;1181;p136"/>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1182" name="Google Shape;1182;p136"/>
          <p:cNvPicPr preferRelativeResize="0"/>
          <p:nvPr/>
        </p:nvPicPr>
        <p:blipFill>
          <a:blip r:embed="rId5">
            <a:alphaModFix/>
          </a:blip>
          <a:stretch>
            <a:fillRect/>
          </a:stretch>
        </p:blipFill>
        <p:spPr>
          <a:xfrm>
            <a:off x="7823650" y="4692625"/>
            <a:ext cx="1186526" cy="330675"/>
          </a:xfrm>
          <a:prstGeom prst="rect">
            <a:avLst/>
          </a:prstGeom>
          <a:noFill/>
          <a:ln>
            <a:noFill/>
          </a:ln>
        </p:spPr>
      </p:pic>
      <p:pic>
        <p:nvPicPr>
          <p:cNvPr id="1183" name="Google Shape;1183;p136"/>
          <p:cNvPicPr preferRelativeResize="0"/>
          <p:nvPr/>
        </p:nvPicPr>
        <p:blipFill>
          <a:blip r:embed="rId6">
            <a:alphaModFix/>
          </a:blip>
          <a:stretch>
            <a:fillRect/>
          </a:stretch>
        </p:blipFill>
        <p:spPr>
          <a:xfrm>
            <a:off x="-94600" y="-31325"/>
            <a:ext cx="4238425" cy="520612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87" name="Shape 1187"/>
        <p:cNvGrpSpPr/>
        <p:nvPr/>
      </p:nvGrpSpPr>
      <p:grpSpPr>
        <a:xfrm>
          <a:off x="0" y="0"/>
          <a:ext cx="0" cy="0"/>
          <a:chOff x="0" y="0"/>
          <a:chExt cx="0" cy="0"/>
        </a:xfrm>
      </p:grpSpPr>
      <p:pic>
        <p:nvPicPr>
          <p:cNvPr id="1188" name="Google Shape;1188;p137"/>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189" name="Google Shape;1189;p137"/>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93" name="Shape 1193"/>
        <p:cNvGrpSpPr/>
        <p:nvPr/>
      </p:nvGrpSpPr>
      <p:grpSpPr>
        <a:xfrm>
          <a:off x="0" y="0"/>
          <a:ext cx="0" cy="0"/>
          <a:chOff x="0" y="0"/>
          <a:chExt cx="0" cy="0"/>
        </a:xfrm>
      </p:grpSpPr>
      <p:sp>
        <p:nvSpPr>
          <p:cNvPr id="1194" name="Google Shape;1194;p13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195" name="Google Shape;1195;p138"/>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1196" name="Google Shape;1196;p138"/>
          <p:cNvSpPr txBox="1"/>
          <p:nvPr/>
        </p:nvSpPr>
        <p:spPr>
          <a:xfrm>
            <a:off x="451775" y="932800"/>
            <a:ext cx="8364900" cy="2794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a:solidFill>
                  <a:srgbClr val="F286C4"/>
                </a:solidFill>
                <a:latin typeface="Courier New"/>
                <a:ea typeface="Courier New"/>
                <a:cs typeface="Courier New"/>
                <a:sym typeface="Courier New"/>
              </a:rPr>
              <a:t>const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ciudades</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Springfield</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Shelbyville</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Capital City</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Cypress Creek</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Ogdenville</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286C4"/>
                </a:solidFill>
                <a:latin typeface="Courier New"/>
                <a:ea typeface="Courier New"/>
                <a:cs typeface="Courier New"/>
                <a:sym typeface="Courier New"/>
              </a:rPr>
              <a:t>for</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const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ciudad</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of</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ciudades</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a:t>
            </a:r>
            <a:r>
              <a:rPr lang="es-419">
                <a:solidFill>
                  <a:srgbClr val="62E88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body</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r>
              <a:rPr lang="es-419">
                <a:solidFill>
                  <a:srgbClr val="62E884"/>
                </a:solidFill>
                <a:latin typeface="Courier New"/>
                <a:ea typeface="Courier New"/>
                <a:cs typeface="Courier New"/>
                <a:sym typeface="Courier New"/>
              </a:rPr>
              <a:t>append</a:t>
            </a:r>
            <a:r>
              <a:rPr lang="es-419">
                <a:solidFill>
                  <a:srgbClr val="F6F6F4"/>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`&lt;h2&gt;</a:t>
            </a:r>
            <a:r>
              <a:rPr lang="es-419">
                <a:solidFill>
                  <a:srgbClr val="F286C4"/>
                </a:solidFill>
                <a:latin typeface="Courier New"/>
                <a:ea typeface="Courier New"/>
                <a:cs typeface="Courier New"/>
                <a:sym typeface="Courier New"/>
              </a:rPr>
              <a:t>${</a:t>
            </a:r>
            <a:r>
              <a:rPr lang="es-419">
                <a:solidFill>
                  <a:srgbClr val="BF9EEE"/>
                </a:solidFill>
                <a:latin typeface="Courier New"/>
                <a:ea typeface="Courier New"/>
                <a:cs typeface="Courier New"/>
                <a:sym typeface="Courier New"/>
              </a:rPr>
              <a:t>ciudad</a:t>
            </a:r>
            <a:r>
              <a:rPr lang="es-419">
                <a:solidFill>
                  <a:srgbClr val="F286C4"/>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&lt;/h2&gt;`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197" name="Google Shape;1197;p138"/>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01" name="Shape 1201"/>
        <p:cNvGrpSpPr/>
        <p:nvPr/>
      </p:nvGrpSpPr>
      <p:grpSpPr>
        <a:xfrm>
          <a:off x="0" y="0"/>
          <a:ext cx="0" cy="0"/>
          <a:chOff x="0" y="0"/>
          <a:chExt cx="0" cy="0"/>
        </a:xfrm>
      </p:grpSpPr>
      <p:sp>
        <p:nvSpPr>
          <p:cNvPr id="1202" name="Google Shape;1202;p139"/>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203" name="Google Shape;1203;p139"/>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1204" name="Google Shape;1204;p139"/>
          <p:cNvSpPr txBox="1"/>
          <p:nvPr/>
        </p:nvSpPr>
        <p:spPr>
          <a:xfrm>
            <a:off x="79050" y="1032750"/>
            <a:ext cx="8985900" cy="2664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7B7F8B"/>
                </a:solidFill>
                <a:latin typeface="Courier New"/>
                <a:ea typeface="Courier New"/>
                <a:cs typeface="Courier New"/>
                <a:sym typeface="Courier New"/>
              </a:rPr>
              <a:t>//DECLARAMOS ARRAY DE CANALES</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canales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FOX</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FXX</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The WB</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Channel 6</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7B7F8B"/>
                </a:solidFill>
                <a:latin typeface="Courier New"/>
                <a:ea typeface="Courier New"/>
                <a:cs typeface="Courier New"/>
                <a:sym typeface="Courier New"/>
              </a:rPr>
              <a:t>//DECLARAMOS VARIABLE Y CON FOREACH GENERAMOS LA LISTA DE OPCIONES</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innerSelect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BF9EEE"/>
                </a:solidFill>
                <a:latin typeface="Courier New"/>
                <a:ea typeface="Courier New"/>
                <a:cs typeface="Courier New"/>
                <a:sym typeface="Courier New"/>
              </a:rPr>
              <a:t>canales</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forEach</a:t>
            </a:r>
            <a:r>
              <a:rPr lang="es-419" sz="1200">
                <a:solidFill>
                  <a:srgbClr val="F6F6F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canal</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index</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=&gt;</a:t>
            </a:r>
            <a:r>
              <a:rPr lang="es-419" sz="1200">
                <a:solidFill>
                  <a:srgbClr val="F6F6F4"/>
                </a:solidFill>
                <a:latin typeface="Courier New"/>
                <a:ea typeface="Courier New"/>
                <a:cs typeface="Courier New"/>
                <a:sym typeface="Courier New"/>
              </a:rPr>
              <a:t> innerSelect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E7EE98"/>
                </a:solidFill>
                <a:latin typeface="Courier New"/>
                <a:ea typeface="Courier New"/>
                <a:cs typeface="Courier New"/>
                <a:sym typeface="Courier New"/>
              </a:rPr>
              <a:t>`&lt;option value='</a:t>
            </a:r>
            <a:r>
              <a:rPr lang="es-419" sz="1200">
                <a:solidFill>
                  <a:srgbClr val="F286C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index</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'&gt;</a:t>
            </a:r>
            <a:r>
              <a:rPr lang="es-419" sz="1200">
                <a:solidFill>
                  <a:srgbClr val="F286C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canal</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&lt;/option&gt;`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7B7F8B"/>
                </a:solidFill>
                <a:latin typeface="Courier New"/>
                <a:ea typeface="Courier New"/>
                <a:cs typeface="Courier New"/>
                <a:sym typeface="Courier New"/>
              </a:rPr>
              <a:t>//AGREGAMOS SELECT Y ESCUCHAMOS EL EVENTO CHANGE</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62E88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body</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prepend</a:t>
            </a:r>
            <a:r>
              <a:rPr lang="es-419" sz="1200">
                <a:solidFill>
                  <a:srgbClr val="F6F6F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`&lt;select id="selectCanal"&gt;</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innerSelect</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&lt;/select&gt;`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getElementById</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selectCanal</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onchange</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e</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=&gt;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62E88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body</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append</a:t>
            </a:r>
            <a:r>
              <a:rPr lang="es-419" sz="1200">
                <a:solidFill>
                  <a:srgbClr val="F6F6F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`&lt;h5&gt;SELECCIONADO </a:t>
            </a:r>
            <a:r>
              <a:rPr lang="es-419" sz="1200">
                <a:solidFill>
                  <a:srgbClr val="F286C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canales</a:t>
            </a:r>
            <a:r>
              <a:rPr lang="es-419" sz="1200">
                <a:solidFill>
                  <a:srgbClr val="F6F6F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e</a:t>
            </a:r>
            <a:r>
              <a:rPr lang="es-419" sz="1200">
                <a:solidFill>
                  <a:srgbClr val="F6F6F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target</a:t>
            </a:r>
            <a:r>
              <a:rPr lang="es-419" sz="1200">
                <a:solidFill>
                  <a:srgbClr val="F6F6F4"/>
                </a:solidFill>
                <a:latin typeface="Courier New"/>
                <a:ea typeface="Courier New"/>
                <a:cs typeface="Courier New"/>
                <a:sym typeface="Courier New"/>
              </a:rPr>
              <a:t>.value]</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&lt;/h5&gt;`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205" name="Google Shape;1205;p139"/>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09" name="Shape 1209"/>
        <p:cNvGrpSpPr/>
        <p:nvPr/>
      </p:nvGrpSpPr>
      <p:grpSpPr>
        <a:xfrm>
          <a:off x="0" y="0"/>
          <a:ext cx="0" cy="0"/>
          <a:chOff x="0" y="0"/>
          <a:chExt cx="0" cy="0"/>
        </a:xfrm>
      </p:grpSpPr>
      <p:sp>
        <p:nvSpPr>
          <p:cNvPr id="1210" name="Google Shape;1210;p140"/>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211" name="Google Shape;1211;p140"/>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1212" name="Google Shape;1212;p140"/>
          <p:cNvSpPr txBox="1"/>
          <p:nvPr/>
        </p:nvSpPr>
        <p:spPr>
          <a:xfrm>
            <a:off x="55875" y="805925"/>
            <a:ext cx="8996100" cy="4337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//DECLARAMOS UN ARRAY VACÍO Y LA CLASE ACTOR</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actores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class</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constructor</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literal</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.id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actores</a:t>
            </a:r>
            <a:r>
              <a:rPr lang="es-419" sz="1050">
                <a:solidFill>
                  <a:srgbClr val="F6F6F4"/>
                </a:solidFill>
                <a:latin typeface="Courier New"/>
                <a:ea typeface="Courier New"/>
                <a:cs typeface="Courier New"/>
                <a:sym typeface="Courier New"/>
              </a:rPr>
              <a:t>.length;</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.nombre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literal</a:t>
            </a:r>
            <a:r>
              <a:rPr lang="es-419" sz="1050">
                <a:solidFill>
                  <a:srgbClr val="F6F6F4"/>
                </a:solidFill>
                <a:latin typeface="Courier New"/>
                <a:ea typeface="Courier New"/>
                <a:cs typeface="Courier New"/>
                <a:sym typeface="Courier New"/>
              </a:rPr>
              <a:t>.nombre;</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.edad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literal</a:t>
            </a:r>
            <a:r>
              <a:rPr lang="es-419" sz="1050">
                <a:solidFill>
                  <a:srgbClr val="F6F6F4"/>
                </a:solidFill>
                <a:latin typeface="Courier New"/>
                <a:ea typeface="Courier New"/>
                <a:cs typeface="Courier New"/>
                <a:sym typeface="Courier New"/>
              </a:rPr>
              <a:t>.edad;</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.manager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literal</a:t>
            </a:r>
            <a:r>
              <a:rPr lang="es-419" sz="1050">
                <a:solidFill>
                  <a:srgbClr val="F6F6F4"/>
                </a:solidFill>
                <a:latin typeface="Courier New"/>
                <a:ea typeface="Courier New"/>
                <a:cs typeface="Courier New"/>
                <a:sym typeface="Courier New"/>
              </a:rPr>
              <a:t>.manager;</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//FORMULARIO DESTINADO AL ALTA DE ACTOR</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`&lt;form id='altaActor'&gt;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&lt;input type="text"&gt;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&lt;input type="number"&gt;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&lt;input type="text"&gt;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&lt;input type="submit"&gt;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&lt;/form&gt;`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//MANEJO DEL EVENTO SUMBMIT SOBRE EL FORMULARIO</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document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getElementById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altaActor</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onsubmit</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preventDefault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target</a:t>
            </a:r>
            <a:r>
              <a:rPr lang="es-419" sz="1050">
                <a:solidFill>
                  <a:srgbClr val="F6F6F4"/>
                </a:solidFill>
                <a:latin typeface="Courier New"/>
                <a:ea typeface="Courier New"/>
                <a:cs typeface="Courier New"/>
                <a:sym typeface="Courier New"/>
              </a:rPr>
              <a:t>.children;</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actores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 nombre</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0</a:t>
            </a:r>
            <a:r>
              <a:rPr lang="es-419" sz="1050">
                <a:solidFill>
                  <a:srgbClr val="F6F6F4"/>
                </a:solidFill>
                <a:latin typeface="Courier New"/>
                <a:ea typeface="Courier New"/>
                <a:cs typeface="Courier New"/>
                <a:sym typeface="Courier New"/>
              </a:rPr>
              <a:t>].value, edad</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1</a:t>
            </a:r>
            <a:r>
              <a:rPr lang="es-419" sz="1050">
                <a:solidFill>
                  <a:srgbClr val="F6F6F4"/>
                </a:solidFill>
                <a:latin typeface="Courier New"/>
                <a:ea typeface="Courier New"/>
                <a:cs typeface="Courier New"/>
                <a:sym typeface="Courier New"/>
              </a:rPr>
              <a:t>].value, manager</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2</a:t>
            </a:r>
            <a:r>
              <a:rPr lang="es-419" sz="1050">
                <a:solidFill>
                  <a:srgbClr val="F6F6F4"/>
                </a:solidFill>
                <a:latin typeface="Courier New"/>
                <a:ea typeface="Courier New"/>
                <a:cs typeface="Courier New"/>
                <a:sym typeface="Courier New"/>
              </a:rPr>
              <a:t>].value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console</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log</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actores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prepend</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`&lt;p&gt;ACTOR </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0</a:t>
            </a:r>
            <a:r>
              <a:rPr lang="es-419" sz="1050">
                <a:solidFill>
                  <a:srgbClr val="F6F6F4"/>
                </a:solidFill>
                <a:latin typeface="Courier New"/>
                <a:ea typeface="Courier New"/>
                <a:cs typeface="Courier New"/>
                <a:sym typeface="Courier New"/>
              </a:rPr>
              <a:t>].value</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REGISTRADO&lt;/p&gt;`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50">
              <a:solidFill>
                <a:srgbClr val="7B7F8B"/>
              </a:solidFill>
              <a:highlight>
                <a:srgbClr val="282A36"/>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213" name="Google Shape;1213;p140"/>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17" name="Shape 1217"/>
        <p:cNvGrpSpPr/>
        <p:nvPr/>
      </p:nvGrpSpPr>
      <p:grpSpPr>
        <a:xfrm>
          <a:off x="0" y="0"/>
          <a:ext cx="0" cy="0"/>
          <a:chOff x="0" y="0"/>
          <a:chExt cx="0" cy="0"/>
        </a:xfrm>
      </p:grpSpPr>
      <p:sp>
        <p:nvSpPr>
          <p:cNvPr id="1218" name="Google Shape;1218;p141"/>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219" name="Google Shape;1219;p141"/>
          <p:cNvSpPr txBox="1"/>
          <p:nvPr/>
        </p:nvSpPr>
        <p:spPr>
          <a:xfrm>
            <a:off x="667200" y="43650"/>
            <a:ext cx="7809600" cy="74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1220" name="Google Shape;1220;p141"/>
          <p:cNvSpPr txBox="1"/>
          <p:nvPr/>
        </p:nvSpPr>
        <p:spPr>
          <a:xfrm>
            <a:off x="0" y="705975"/>
            <a:ext cx="9144000" cy="4437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//AGREGAMOS CONTENEDORES PARA LAS SALIDAS DE ACTORES Y NOTIFICACIÓN</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 id='actoresGenerados'&gt;&lt;/div&gt;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 id='notificacion'&gt;&lt;/div&gt;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//FUNCIÓN PARA GENERAR UN DIV POR CADA ACTOR</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generarActores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#actoresGenerados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empty</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actores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forEach</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#actoresGenerados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crearDiv</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//FUNCIÓN PARA DETERMINAR LA ESTRUCTURA DEL DIV</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crearDiv</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return</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`&lt;div&gt;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&lt;h2 class="miClase"&gt;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.nombre</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&lt;/h2&gt;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&lt;p&gt;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.edad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 </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.manager</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&lt;/p&gt;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&lt;button id='</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.id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class='btnActor'&gt;SELECCIONAR&lt;/button&gt;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&lt;/div&gt;`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//FUNCIÓN PARA ASOCIAR LOS EVENTOS A LOS BOTONES GENERADOS</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eventosActores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btnActores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document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getElementsByClassName</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btnActor</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for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boton</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of</a:t>
            </a:r>
            <a:r>
              <a:rPr lang="es-419" sz="1050">
                <a:solidFill>
                  <a:srgbClr val="F6F6F4"/>
                </a:solidFill>
                <a:latin typeface="Courier New"/>
                <a:ea typeface="Courier New"/>
                <a:cs typeface="Courier New"/>
                <a:sym typeface="Courier New"/>
              </a:rPr>
              <a:t> btnActores)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boton</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onclick</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seleccionado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actores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find</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obj</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obj</a:t>
            </a:r>
            <a:r>
              <a:rPr lang="es-419" sz="1050">
                <a:solidFill>
                  <a:srgbClr val="F6F6F4"/>
                </a:solidFill>
                <a:latin typeface="Courier New"/>
                <a:ea typeface="Courier New"/>
                <a:cs typeface="Courier New"/>
                <a:sym typeface="Courier New"/>
              </a:rPr>
              <a:t>.id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.target.id);</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#notificacion</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`&lt;h6&gt;Actor </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seleccionado</a:t>
            </a:r>
            <a:r>
              <a:rPr lang="es-419" sz="1050">
                <a:solidFill>
                  <a:srgbClr val="F6F6F4"/>
                </a:solidFill>
                <a:latin typeface="Courier New"/>
                <a:ea typeface="Courier New"/>
                <a:cs typeface="Courier New"/>
                <a:sym typeface="Courier New"/>
              </a:rPr>
              <a:t>.nombre</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  Edad </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seleccionado</a:t>
            </a:r>
            <a:r>
              <a:rPr lang="es-419" sz="1050">
                <a:solidFill>
                  <a:srgbClr val="F6F6F4"/>
                </a:solidFill>
                <a:latin typeface="Courier New"/>
                <a:ea typeface="Courier New"/>
                <a:cs typeface="Courier New"/>
                <a:sym typeface="Courier New"/>
              </a:rPr>
              <a:t>.edad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&lt;/h6&gt;`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221" name="Google Shape;1221;p141"/>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3" name="Shape 163"/>
        <p:cNvGrpSpPr/>
        <p:nvPr/>
      </p:nvGrpSpPr>
      <p:grpSpPr>
        <a:xfrm>
          <a:off x="0" y="0"/>
          <a:ext cx="0" cy="0"/>
          <a:chOff x="0" y="0"/>
          <a:chExt cx="0" cy="0"/>
        </a:xfrm>
      </p:grpSpPr>
      <p:sp>
        <p:nvSpPr>
          <p:cNvPr id="164" name="Google Shape;164;p2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65" name="Google Shape;165;p25"/>
          <p:cNvSpPr txBox="1"/>
          <p:nvPr/>
        </p:nvSpPr>
        <p:spPr>
          <a:xfrm>
            <a:off x="667200" y="1747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RESOLUCIÓN PROPUESTA ACTIVIDAD 4</a:t>
            </a:r>
            <a:endParaRPr i="1" sz="3700">
              <a:latin typeface="Anton"/>
              <a:ea typeface="Anton"/>
              <a:cs typeface="Anton"/>
              <a:sym typeface="Anton"/>
            </a:endParaRPr>
          </a:p>
        </p:txBody>
      </p:sp>
      <p:sp>
        <p:nvSpPr>
          <p:cNvPr id="166" name="Google Shape;166;p25"/>
          <p:cNvSpPr txBox="1"/>
          <p:nvPr/>
        </p:nvSpPr>
        <p:spPr>
          <a:xfrm>
            <a:off x="631650" y="1163850"/>
            <a:ext cx="7880700" cy="3933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integrante1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1er INTREGANTE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integrante2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2do INTREGANTE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integrante3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3er INTREGANTE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integrante4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4to INTREGANTE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integrante5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5to INTREGANTE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familia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1)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integrante1</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2)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integrante2</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3)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integrante3</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4)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integrante4</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5)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integrante5;</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(familia);</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67" name="Google Shape;167;p25"/>
          <p:cNvPicPr preferRelativeResize="0"/>
          <p:nvPr/>
        </p:nvPicPr>
        <p:blipFill>
          <a:blip r:embed="rId3">
            <a:alphaModFix/>
          </a:blip>
          <a:stretch>
            <a:fillRect/>
          </a:stretch>
        </p:blipFill>
        <p:spPr>
          <a:xfrm>
            <a:off x="7793250" y="4766225"/>
            <a:ext cx="1186526" cy="330675"/>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25" name="Shape 1225"/>
        <p:cNvGrpSpPr/>
        <p:nvPr/>
      </p:nvGrpSpPr>
      <p:grpSpPr>
        <a:xfrm>
          <a:off x="0" y="0"/>
          <a:ext cx="0" cy="0"/>
          <a:chOff x="0" y="0"/>
          <a:chExt cx="0" cy="0"/>
        </a:xfrm>
      </p:grpSpPr>
      <p:sp>
        <p:nvSpPr>
          <p:cNvPr id="1226" name="Google Shape;1226;p142"/>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227" name="Google Shape;1227;p142"/>
          <p:cNvSpPr txBox="1"/>
          <p:nvPr/>
        </p:nvSpPr>
        <p:spPr>
          <a:xfrm>
            <a:off x="667200" y="43650"/>
            <a:ext cx="7809600" cy="70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1228" name="Google Shape;1228;p142"/>
          <p:cNvSpPr txBox="1"/>
          <p:nvPr/>
        </p:nvSpPr>
        <p:spPr>
          <a:xfrm>
            <a:off x="55875" y="636775"/>
            <a:ext cx="9030000" cy="4506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generos</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COMEDIA</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DRAMA</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ACCION</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CIENCIA FICCION</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actores</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class</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Actor</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constructor</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literal</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.id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actores</a:t>
            </a:r>
            <a:r>
              <a:rPr lang="es-419" sz="900">
                <a:solidFill>
                  <a:srgbClr val="F6F6F4"/>
                </a:solidFill>
                <a:latin typeface="Courier New"/>
                <a:ea typeface="Courier New"/>
                <a:cs typeface="Courier New"/>
                <a:sym typeface="Courier New"/>
              </a:rPr>
              <a:t>.length;</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.nombre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literal</a:t>
            </a:r>
            <a:r>
              <a:rPr lang="es-419" sz="900">
                <a:solidFill>
                  <a:srgbClr val="F6F6F4"/>
                </a:solidFill>
                <a:latin typeface="Courier New"/>
                <a:ea typeface="Courier New"/>
                <a:cs typeface="Courier New"/>
                <a:sym typeface="Courier New"/>
              </a:rPr>
              <a:t>.nombre;</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.edad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literal</a:t>
            </a:r>
            <a:r>
              <a:rPr lang="es-419" sz="900">
                <a:solidFill>
                  <a:srgbClr val="F6F6F4"/>
                </a:solidFill>
                <a:latin typeface="Courier New"/>
                <a:ea typeface="Courier New"/>
                <a:cs typeface="Courier New"/>
                <a:sym typeface="Courier New"/>
              </a:rPr>
              <a:t>.edad;</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.manager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literal</a:t>
            </a:r>
            <a:r>
              <a:rPr lang="es-419" sz="900">
                <a:solidFill>
                  <a:srgbClr val="F6F6F4"/>
                </a:solidFill>
                <a:latin typeface="Courier New"/>
                <a:ea typeface="Courier New"/>
                <a:cs typeface="Courier New"/>
                <a:sym typeface="Courier New"/>
              </a:rPr>
              <a:t>.manager;</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.genero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literal</a:t>
            </a:r>
            <a:r>
              <a:rPr lang="es-419" sz="900">
                <a:solidFill>
                  <a:srgbClr val="F6F6F4"/>
                </a:solidFill>
                <a:latin typeface="Courier New"/>
                <a:ea typeface="Courier New"/>
                <a:cs typeface="Courier New"/>
                <a:sym typeface="Courier New"/>
              </a:rPr>
              <a:t>.genero;</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62E88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body</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append</a:t>
            </a:r>
            <a:r>
              <a:rPr lang="es-419" sz="900">
                <a:solidFill>
                  <a:srgbClr val="F6F6F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`&lt;form id='altaActor'&gt;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E7EE98"/>
                </a:solidFill>
                <a:latin typeface="Courier New"/>
                <a:ea typeface="Courier New"/>
                <a:cs typeface="Courier New"/>
                <a:sym typeface="Courier New"/>
              </a:rPr>
              <a:t>                    &lt;input type="text"&gt;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E7EE98"/>
                </a:solidFill>
                <a:latin typeface="Courier New"/>
                <a:ea typeface="Courier New"/>
                <a:cs typeface="Courier New"/>
                <a:sym typeface="Courier New"/>
              </a:rPr>
              <a:t>                    &lt;input type="number"&gt;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E7EE98"/>
                </a:solidFill>
                <a:latin typeface="Courier New"/>
                <a:ea typeface="Courier New"/>
                <a:cs typeface="Courier New"/>
                <a:sym typeface="Courier New"/>
              </a:rPr>
              <a:t>                    &lt;input type="text"&gt;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E7EE98"/>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generoSelect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formSelect</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r>
              <a:rPr lang="es-419" sz="900">
                <a:solidFill>
                  <a:srgbClr val="F286C4"/>
                </a:solidFill>
                <a:latin typeface="Courier New"/>
                <a:ea typeface="Courier New"/>
                <a:cs typeface="Courier New"/>
                <a:sym typeface="Courier New"/>
              </a:rPr>
              <a:t>}</a:t>
            </a:r>
            <a:endParaRPr sz="9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E7EE98"/>
                </a:solidFill>
                <a:latin typeface="Courier New"/>
                <a:ea typeface="Courier New"/>
                <a:cs typeface="Courier New"/>
                <a:sym typeface="Courier New"/>
              </a:rPr>
              <a:t>                    &lt;input type="submit"&gt;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E7EE98"/>
                </a:solidFill>
                <a:latin typeface="Courier New"/>
                <a:ea typeface="Courier New"/>
                <a:cs typeface="Courier New"/>
                <a:sym typeface="Courier New"/>
              </a:rPr>
              <a:t>                  &lt;/form&gt;`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9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7B7F8B"/>
                </a:solidFill>
                <a:latin typeface="Courier New"/>
                <a:ea typeface="Courier New"/>
                <a:cs typeface="Courier New"/>
                <a:sym typeface="Courier New"/>
              </a:rPr>
              <a:t>//DECLARAMOS UNA FUNCIÓN PARA CREAR EL SELECT Y LLAMARLA EN DOS LUGARES (FORMULARIO DE ALTA Y FILTRO)</a:t>
            </a:r>
            <a:endParaRPr sz="90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function</a:t>
            </a:r>
            <a:r>
              <a:rPr lang="es-419" sz="900">
                <a:solidFill>
                  <a:srgbClr val="F6F6F4"/>
                </a:solidFill>
                <a:latin typeface="Courier New"/>
                <a:ea typeface="Courier New"/>
                <a:cs typeface="Courier New"/>
                <a:sym typeface="Courier New"/>
              </a:rPr>
              <a:t> </a:t>
            </a:r>
            <a:r>
              <a:rPr lang="es-419" sz="900">
                <a:solidFill>
                  <a:srgbClr val="62E884"/>
                </a:solidFill>
                <a:latin typeface="Courier New"/>
                <a:ea typeface="Courier New"/>
                <a:cs typeface="Courier New"/>
                <a:sym typeface="Courier New"/>
              </a:rPr>
              <a:t>generoSelect</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id</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let</a:t>
            </a:r>
            <a:r>
              <a:rPr lang="es-419" sz="900">
                <a:solidFill>
                  <a:srgbClr val="F6F6F4"/>
                </a:solidFill>
                <a:latin typeface="Courier New"/>
                <a:ea typeface="Courier New"/>
                <a:cs typeface="Courier New"/>
                <a:sym typeface="Courier New"/>
              </a:rPr>
              <a:t> innerSelect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generos</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forEach</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genero</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index</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=&gt;</a:t>
            </a:r>
            <a:r>
              <a:rPr lang="es-419" sz="900">
                <a:solidFill>
                  <a:srgbClr val="F6F6F4"/>
                </a:solidFill>
                <a:latin typeface="Courier New"/>
                <a:ea typeface="Courier New"/>
                <a:cs typeface="Courier New"/>
                <a:sym typeface="Courier New"/>
              </a:rPr>
              <a:t> innerSelect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E7EE98"/>
                </a:solidFill>
                <a:latin typeface="Courier New"/>
                <a:ea typeface="Courier New"/>
                <a:cs typeface="Courier New"/>
                <a:sym typeface="Courier New"/>
              </a:rPr>
              <a:t>`&lt;option value='</a:t>
            </a:r>
            <a:r>
              <a:rPr lang="es-419" sz="900">
                <a:solidFill>
                  <a:srgbClr val="F286C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index</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'&gt;</a:t>
            </a:r>
            <a:r>
              <a:rPr lang="es-419" sz="900">
                <a:solidFill>
                  <a:srgbClr val="F286C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genero</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&lt;/option&gt;`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return</a:t>
            </a:r>
            <a:r>
              <a:rPr lang="es-419" sz="900">
                <a:solidFill>
                  <a:srgbClr val="F6F6F4"/>
                </a:solidFill>
                <a:latin typeface="Courier New"/>
                <a:ea typeface="Courier New"/>
                <a:cs typeface="Courier New"/>
                <a:sym typeface="Courier New"/>
              </a:rPr>
              <a:t> </a:t>
            </a:r>
            <a:r>
              <a:rPr lang="es-419" sz="900">
                <a:solidFill>
                  <a:srgbClr val="E7EE98"/>
                </a:solidFill>
                <a:latin typeface="Courier New"/>
                <a:ea typeface="Courier New"/>
                <a:cs typeface="Courier New"/>
                <a:sym typeface="Courier New"/>
              </a:rPr>
              <a:t>`&lt;select id="</a:t>
            </a:r>
            <a:r>
              <a:rPr lang="es-419" sz="900">
                <a:solidFill>
                  <a:srgbClr val="F286C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id</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"&gt;</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innerSelect</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&lt;/select&gt;`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7B7F8B"/>
                </a:solidFill>
                <a:latin typeface="Courier New"/>
                <a:ea typeface="Courier New"/>
                <a:cs typeface="Courier New"/>
                <a:sym typeface="Courier New"/>
              </a:rPr>
              <a:t>//AGREGAMOS SELECT,ESCUCHAMOS EL EVENTO CHANGE Y FILTRAMOS LA SALIDA</a:t>
            </a:r>
            <a:endParaRPr sz="90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62E88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body</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append</a:t>
            </a:r>
            <a:r>
              <a:rPr lang="es-419" sz="900">
                <a:solidFill>
                  <a:srgbClr val="F6F6F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`&lt;div&gt;FILTRO: </a:t>
            </a:r>
            <a:r>
              <a:rPr lang="es-419" sz="900">
                <a:solidFill>
                  <a:srgbClr val="F286C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generoSelect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filtroSelect</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&lt;/div&gt;`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getElementById</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filtroSelect</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onchange</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=&gt;</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let</a:t>
            </a:r>
            <a:r>
              <a:rPr lang="es-419" sz="900">
                <a:solidFill>
                  <a:srgbClr val="F6F6F4"/>
                </a:solidFill>
                <a:latin typeface="Courier New"/>
                <a:ea typeface="Courier New"/>
                <a:cs typeface="Courier New"/>
                <a:sym typeface="Courier New"/>
              </a:rPr>
              <a:t> filtrados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actores</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filter</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actor</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=&gt;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actor</a:t>
            </a:r>
            <a:r>
              <a:rPr lang="es-419" sz="900">
                <a:solidFill>
                  <a:srgbClr val="F6F6F4"/>
                </a:solidFill>
                <a:latin typeface="Courier New"/>
                <a:ea typeface="Courier New"/>
                <a:cs typeface="Courier New"/>
                <a:sym typeface="Courier New"/>
              </a:rPr>
              <a:t>.genero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target</a:t>
            </a:r>
            <a:r>
              <a:rPr lang="es-419" sz="900">
                <a:solidFill>
                  <a:srgbClr val="F6F6F4"/>
                </a:solidFill>
                <a:latin typeface="Courier New"/>
                <a:ea typeface="Courier New"/>
                <a:cs typeface="Courier New"/>
                <a:sym typeface="Courier New"/>
              </a:rPr>
              <a:t>.value);</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62E884"/>
                </a:solidFill>
                <a:latin typeface="Courier New"/>
                <a:ea typeface="Courier New"/>
                <a:cs typeface="Courier New"/>
                <a:sym typeface="Courier New"/>
              </a:rPr>
              <a:t>generarActores</a:t>
            </a:r>
            <a:r>
              <a:rPr lang="es-419" sz="900">
                <a:solidFill>
                  <a:srgbClr val="F6F6F4"/>
                </a:solidFill>
                <a:latin typeface="Courier New"/>
                <a:ea typeface="Courier New"/>
                <a:cs typeface="Courier New"/>
                <a:sym typeface="Courier New"/>
              </a:rPr>
              <a:t>(filtrados);</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62E884"/>
                </a:solidFill>
                <a:latin typeface="Courier New"/>
                <a:ea typeface="Courier New"/>
                <a:cs typeface="Courier New"/>
                <a:sym typeface="Courier New"/>
              </a:rPr>
              <a:t>eventosActores</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sz="9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9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229" name="Google Shape;1229;p142"/>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33" name="Shape 1233"/>
        <p:cNvGrpSpPr/>
        <p:nvPr/>
      </p:nvGrpSpPr>
      <p:grpSpPr>
        <a:xfrm>
          <a:off x="0" y="0"/>
          <a:ext cx="0" cy="0"/>
          <a:chOff x="0" y="0"/>
          <a:chExt cx="0" cy="0"/>
        </a:xfrm>
      </p:grpSpPr>
      <p:sp>
        <p:nvSpPr>
          <p:cNvPr id="1234" name="Google Shape;1234;p143"/>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1235" name="Google Shape;1235;p143"/>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12</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1236" name="Google Shape;1236;p143"/>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40" name="Shape 1240"/>
        <p:cNvGrpSpPr/>
        <p:nvPr/>
      </p:nvGrpSpPr>
      <p:grpSpPr>
        <a:xfrm>
          <a:off x="0" y="0"/>
          <a:ext cx="0" cy="0"/>
          <a:chOff x="0" y="0"/>
          <a:chExt cx="0" cy="0"/>
        </a:xfrm>
      </p:grpSpPr>
      <p:pic>
        <p:nvPicPr>
          <p:cNvPr id="1241" name="Google Shape;1241;p144"/>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242" name="Google Shape;1242;p144"/>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145"/>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Incluir un botón con el id ‘btnNucleo’, manipulando el DOM. Luego, escuchar el evento </a:t>
            </a:r>
            <a:r>
              <a:rPr lang="es-419" sz="1500">
                <a:solidFill>
                  <a:srgbClr val="8215BC"/>
                </a:solidFill>
                <a:highlight>
                  <a:schemeClr val="lt1"/>
                </a:highlight>
                <a:latin typeface="Helvetica Neue Light"/>
                <a:ea typeface="Helvetica Neue Light"/>
                <a:cs typeface="Helvetica Neue Light"/>
                <a:sym typeface="Helvetica Neue Light"/>
              </a:rPr>
              <a:t>click</a:t>
            </a:r>
            <a:r>
              <a:rPr lang="es-419" sz="1500">
                <a:solidFill>
                  <a:schemeClr val="dk1"/>
                </a:solidFill>
                <a:highlight>
                  <a:schemeClr val="lt1"/>
                </a:highlight>
                <a:latin typeface="Helvetica Neue Light"/>
                <a:ea typeface="Helvetica Neue Light"/>
                <a:cs typeface="Helvetica Neue Light"/>
                <a:sym typeface="Helvetica Neue Light"/>
              </a:rPr>
              <a:t> sobre el botón generado, asegurando que la función manejadora dispare una salida a elección en el HTML al presionar el elemento.</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500">
                <a:solidFill>
                  <a:schemeClr val="dk1"/>
                </a:solidFill>
                <a:highlight>
                  <a:srgbClr val="E0FF00"/>
                </a:highlight>
                <a:latin typeface="Helvetica Neue Light"/>
                <a:ea typeface="Helvetica Neue Light"/>
                <a:cs typeface="Helvetica Neue Light"/>
                <a:sym typeface="Helvetica Neue Light"/>
              </a:rPr>
              <a:t>Es necesario emplear selectores y el método click de jQuery.</a:t>
            </a:r>
            <a:endParaRPr sz="1500">
              <a:solidFill>
                <a:schemeClr val="dk1"/>
              </a:solidFill>
              <a:highlight>
                <a:srgbClr val="E0FF00"/>
              </a:highlight>
              <a:latin typeface="Helvetica Neue Light"/>
              <a:ea typeface="Helvetica Neue Light"/>
              <a:cs typeface="Helvetica Neue Light"/>
              <a:sym typeface="Helvetica Neue Light"/>
            </a:endParaRPr>
          </a:p>
        </p:txBody>
      </p:sp>
      <p:sp>
        <p:nvSpPr>
          <p:cNvPr id="1248" name="Google Shape;1248;p145"/>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BOTÓN DEL NÚCLEO jQuery</a:t>
            </a:r>
            <a:endParaRPr i="1" sz="2500">
              <a:latin typeface="Anton"/>
              <a:ea typeface="Anton"/>
              <a:cs typeface="Anton"/>
              <a:sym typeface="Anton"/>
            </a:endParaRPr>
          </a:p>
        </p:txBody>
      </p:sp>
      <p:pic>
        <p:nvPicPr>
          <p:cNvPr id="1249" name="Google Shape;1249;p145"/>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250" name="Google Shape;1250;p145"/>
          <p:cNvGrpSpPr/>
          <p:nvPr/>
        </p:nvGrpSpPr>
        <p:grpSpPr>
          <a:xfrm>
            <a:off x="4536900" y="3879775"/>
            <a:ext cx="4527000" cy="831300"/>
            <a:chOff x="4442550" y="4038925"/>
            <a:chExt cx="4527000" cy="831300"/>
          </a:xfrm>
        </p:grpSpPr>
        <p:sp>
          <p:nvSpPr>
            <p:cNvPr id="1251" name="Google Shape;1251;p145"/>
            <p:cNvSpPr txBox="1"/>
            <p:nvPr/>
          </p:nvSpPr>
          <p:spPr>
            <a:xfrm>
              <a:off x="4442550" y="4038925"/>
              <a:ext cx="4527000" cy="8313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1</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Si, este ejercicio lo realizaste en el booklet anterior. Al resolverlo con jQuery, podrás comparar cómo se reduce la extensión de código con la librería. Recordemos que funcionalmente estamos haciendo lo mismo.</a:t>
              </a:r>
              <a:endParaRPr sz="1000">
                <a:solidFill>
                  <a:srgbClr val="8215BC"/>
                </a:solidFill>
                <a:latin typeface="Didact Gothic"/>
                <a:ea typeface="Didact Gothic"/>
                <a:cs typeface="Didact Gothic"/>
                <a:sym typeface="Didact Gothic"/>
              </a:endParaRPr>
            </a:p>
          </p:txBody>
        </p:sp>
        <p:pic>
          <p:nvPicPr>
            <p:cNvPr id="1252" name="Google Shape;1252;p145"/>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1253" name="Google Shape;1253;p145"/>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254" name="Google Shape;1254;p145"/>
          <p:cNvPicPr preferRelativeResize="0"/>
          <p:nvPr/>
        </p:nvPicPr>
        <p:blipFill rotWithShape="1">
          <a:blip r:embed="rId6">
            <a:alphaModFix/>
          </a:blip>
          <a:srcRect b="0" l="15849" r="7580" t="0"/>
          <a:stretch/>
        </p:blipFill>
        <p:spPr>
          <a:xfrm>
            <a:off x="0" y="0"/>
            <a:ext cx="4458224" cy="514350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146"/>
          <p:cNvSpPr txBox="1"/>
          <p:nvPr/>
        </p:nvSpPr>
        <p:spPr>
          <a:xfrm>
            <a:off x="4612200" y="1170375"/>
            <a:ext cx="4376400" cy="2123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Declarar un array con objetos instanciados empleando una clase </a:t>
            </a:r>
            <a:r>
              <a:rPr lang="es-419" sz="1300">
                <a:solidFill>
                  <a:srgbClr val="8215BC"/>
                </a:solidFill>
                <a:highlight>
                  <a:schemeClr val="lt1"/>
                </a:highlight>
                <a:latin typeface="Helvetica Neue Light"/>
                <a:ea typeface="Helvetica Neue Light"/>
                <a:cs typeface="Helvetica Neue Light"/>
                <a:sym typeface="Helvetica Neue Light"/>
              </a:rPr>
              <a:t>Vestido.</a:t>
            </a:r>
            <a:r>
              <a:rPr lang="es-419" sz="1300">
                <a:solidFill>
                  <a:schemeClr val="dk1"/>
                </a:solidFill>
                <a:highlight>
                  <a:schemeClr val="lt1"/>
                </a:highlight>
                <a:latin typeface="Helvetica Neue Light"/>
                <a:ea typeface="Helvetica Neue Light"/>
                <a:cs typeface="Helvetica Neue Light"/>
                <a:sym typeface="Helvetica Neue Light"/>
              </a:rPr>
              <a:t> y generar un </a:t>
            </a:r>
            <a:r>
              <a:rPr lang="es-419" sz="1300">
                <a:solidFill>
                  <a:srgbClr val="8215BC"/>
                </a:solidFill>
                <a:highlight>
                  <a:schemeClr val="lt1"/>
                </a:highlight>
                <a:latin typeface="Helvetica Neue Light"/>
                <a:ea typeface="Helvetica Neue Light"/>
                <a:cs typeface="Helvetica Neue Light"/>
                <a:sym typeface="Helvetica Neue Light"/>
              </a:rPr>
              <a:t>select </a:t>
            </a:r>
            <a:r>
              <a:rPr lang="es-419" sz="1300">
                <a:solidFill>
                  <a:schemeClr val="dk1"/>
                </a:solidFill>
                <a:highlight>
                  <a:schemeClr val="lt1"/>
                </a:highlight>
                <a:latin typeface="Helvetica Neue Light"/>
                <a:ea typeface="Helvetica Neue Light"/>
                <a:cs typeface="Helvetica Neue Light"/>
                <a:sym typeface="Helvetica Neue Light"/>
              </a:rPr>
              <a:t>donde los values de las etiquetas </a:t>
            </a:r>
            <a:r>
              <a:rPr lang="es-419" sz="1300">
                <a:solidFill>
                  <a:srgbClr val="8215BC"/>
                </a:solidFill>
                <a:highlight>
                  <a:schemeClr val="lt1"/>
                </a:highlight>
                <a:latin typeface="Helvetica Neue Light"/>
                <a:ea typeface="Helvetica Neue Light"/>
                <a:cs typeface="Helvetica Neue Light"/>
                <a:sym typeface="Helvetica Neue Light"/>
              </a:rPr>
              <a:t>option</a:t>
            </a:r>
            <a:r>
              <a:rPr lang="es-419" sz="1300">
                <a:solidFill>
                  <a:schemeClr val="dk1"/>
                </a:solidFill>
                <a:highlight>
                  <a:schemeClr val="lt1"/>
                </a:highlight>
                <a:latin typeface="Helvetica Neue Light"/>
                <a:ea typeface="Helvetica Neue Light"/>
                <a:cs typeface="Helvetica Neue Light"/>
                <a:sym typeface="Helvetica Neue Light"/>
              </a:rPr>
              <a:t> sean los </a:t>
            </a:r>
            <a:r>
              <a:rPr lang="es-419" sz="1300">
                <a:solidFill>
                  <a:srgbClr val="8215BC"/>
                </a:solidFill>
                <a:highlight>
                  <a:schemeClr val="lt1"/>
                </a:highlight>
                <a:latin typeface="Helvetica Neue Light"/>
                <a:ea typeface="Helvetica Neue Light"/>
                <a:cs typeface="Helvetica Neue Light"/>
                <a:sym typeface="Helvetica Neue Light"/>
              </a:rPr>
              <a:t>IDs</a:t>
            </a:r>
            <a:r>
              <a:rPr lang="es-419" sz="1300">
                <a:solidFill>
                  <a:schemeClr val="dk1"/>
                </a:solidFill>
                <a:highlight>
                  <a:schemeClr val="lt1"/>
                </a:highlight>
                <a:latin typeface="Helvetica Neue Light"/>
                <a:ea typeface="Helvetica Neue Light"/>
                <a:cs typeface="Helvetica Neue Light"/>
                <a:sym typeface="Helvetica Neue Light"/>
              </a:rPr>
              <a:t> asignados a cada objeto.</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Luego escuchar el evento </a:t>
            </a:r>
            <a:r>
              <a:rPr lang="es-419" sz="1300">
                <a:solidFill>
                  <a:srgbClr val="8215BC"/>
                </a:solidFill>
                <a:highlight>
                  <a:schemeClr val="lt1"/>
                </a:highlight>
                <a:latin typeface="Helvetica Neue Light"/>
                <a:ea typeface="Helvetica Neue Light"/>
                <a:cs typeface="Helvetica Neue Light"/>
                <a:sym typeface="Helvetica Neue Light"/>
              </a:rPr>
              <a:t>change</a:t>
            </a:r>
            <a:r>
              <a:rPr lang="es-419" sz="1300">
                <a:solidFill>
                  <a:schemeClr val="dk1"/>
                </a:solidFill>
                <a:highlight>
                  <a:schemeClr val="lt1"/>
                </a:highlight>
                <a:latin typeface="Helvetica Neue Light"/>
                <a:ea typeface="Helvetica Neue Light"/>
                <a:cs typeface="Helvetica Neue Light"/>
                <a:sym typeface="Helvetica Neue Light"/>
              </a:rPr>
              <a:t> sobre el select, asegurando que la función manejadora dispare una salida en el HTML, especificando el elemento escogido por el usuario. </a:t>
            </a:r>
            <a:r>
              <a:rPr lang="es-419" sz="1300">
                <a:solidFill>
                  <a:schemeClr val="dk1"/>
                </a:solidFill>
                <a:highlight>
                  <a:srgbClr val="E0FF00"/>
                </a:highlight>
                <a:latin typeface="Helvetica Neue Light"/>
                <a:ea typeface="Helvetica Neue Light"/>
                <a:cs typeface="Helvetica Neue Light"/>
                <a:sym typeface="Helvetica Neue Light"/>
              </a:rPr>
              <a:t>Es necesario emplear selectores, y el método change de jQuery.</a:t>
            </a:r>
            <a:endParaRPr sz="13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260" name="Google Shape;1260;p146"/>
          <p:cNvSpPr txBox="1"/>
          <p:nvPr/>
        </p:nvSpPr>
        <p:spPr>
          <a:xfrm>
            <a:off x="46721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ELEGIR VESTIDO</a:t>
            </a:r>
            <a:endParaRPr i="1" sz="2600">
              <a:latin typeface="Anton"/>
              <a:ea typeface="Anton"/>
              <a:cs typeface="Anton"/>
              <a:sym typeface="Anton"/>
            </a:endParaRPr>
          </a:p>
        </p:txBody>
      </p:sp>
      <p:pic>
        <p:nvPicPr>
          <p:cNvPr id="1261" name="Google Shape;1261;p146"/>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262" name="Google Shape;1262;p146"/>
          <p:cNvGrpSpPr/>
          <p:nvPr/>
        </p:nvGrpSpPr>
        <p:grpSpPr>
          <a:xfrm>
            <a:off x="4572000" y="3624323"/>
            <a:ext cx="4527000" cy="923582"/>
            <a:chOff x="4442550" y="4229259"/>
            <a:chExt cx="4527000" cy="1096500"/>
          </a:xfrm>
        </p:grpSpPr>
        <p:sp>
          <p:nvSpPr>
            <p:cNvPr id="1263" name="Google Shape;1263;p146"/>
            <p:cNvSpPr txBox="1"/>
            <p:nvPr/>
          </p:nvSpPr>
          <p:spPr>
            <a:xfrm>
              <a:off x="4442550" y="4229259"/>
              <a:ext cx="4527000" cy="10965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Clr>
                  <a:schemeClr val="dk1"/>
                </a:buClr>
                <a:buSzPts val="1100"/>
                <a:buFont typeface="Arial"/>
                <a:buNone/>
              </a:pPr>
              <a:r>
                <a:rPr lang="es-419" sz="900">
                  <a:solidFill>
                    <a:schemeClr val="dk1"/>
                  </a:solidFill>
                  <a:latin typeface="Didact Gothic"/>
                  <a:ea typeface="Didact Gothic"/>
                  <a:cs typeface="Didact Gothic"/>
                  <a:sym typeface="Didact Gothic"/>
                </a:rPr>
                <a:t>Al generar un select usando la información del objeto, podemos buscar la información del seleccionado en la colección usando el método  </a:t>
              </a:r>
              <a:r>
                <a:rPr lang="es-419" sz="900">
                  <a:solidFill>
                    <a:srgbClr val="8215BC"/>
                  </a:solidFill>
                  <a:latin typeface="Didact Gothic"/>
                  <a:ea typeface="Didact Gothic"/>
                  <a:cs typeface="Didact Gothic"/>
                  <a:sym typeface="Didact Gothic"/>
                </a:rPr>
                <a:t>find. </a:t>
              </a:r>
              <a:r>
                <a:rPr lang="es-419" sz="900">
                  <a:solidFill>
                    <a:schemeClr val="dk1"/>
                  </a:solidFill>
                  <a:latin typeface="Didact Gothic"/>
                  <a:ea typeface="Didact Gothic"/>
                  <a:cs typeface="Didact Gothic"/>
                  <a:sym typeface="Didact Gothic"/>
                </a:rPr>
                <a:t>Es  importante diferenciar entre el dato seleccionado por el usuario, y el objeto al cual corresponde ese dato.</a:t>
              </a:r>
              <a:endParaRPr sz="900">
                <a:latin typeface="Didact Gothic"/>
                <a:ea typeface="Didact Gothic"/>
                <a:cs typeface="Didact Gothic"/>
                <a:sym typeface="Didact Gothic"/>
              </a:endParaRPr>
            </a:p>
          </p:txBody>
        </p:sp>
        <p:pic>
          <p:nvPicPr>
            <p:cNvPr id="1264" name="Google Shape;1264;p146"/>
            <p:cNvPicPr preferRelativeResize="0"/>
            <p:nvPr/>
          </p:nvPicPr>
          <p:blipFill rotWithShape="1">
            <a:blip r:embed="rId4">
              <a:alphaModFix/>
            </a:blip>
            <a:srcRect b="11598" l="20899" r="21303" t="9174"/>
            <a:stretch/>
          </p:blipFill>
          <p:spPr>
            <a:xfrm>
              <a:off x="4542650" y="4580560"/>
              <a:ext cx="407325" cy="558300"/>
            </a:xfrm>
            <a:prstGeom prst="rect">
              <a:avLst/>
            </a:prstGeom>
            <a:noFill/>
            <a:ln>
              <a:noFill/>
            </a:ln>
          </p:spPr>
        </p:pic>
      </p:grpSp>
      <p:pic>
        <p:nvPicPr>
          <p:cNvPr id="1265" name="Google Shape;1265;p146"/>
          <p:cNvPicPr preferRelativeResize="0"/>
          <p:nvPr/>
        </p:nvPicPr>
        <p:blipFill>
          <a:blip r:embed="rId5">
            <a:alphaModFix/>
          </a:blip>
          <a:stretch>
            <a:fillRect/>
          </a:stretch>
        </p:blipFill>
        <p:spPr>
          <a:xfrm>
            <a:off x="7802075" y="4673825"/>
            <a:ext cx="1186526" cy="330675"/>
          </a:xfrm>
          <a:prstGeom prst="rect">
            <a:avLst/>
          </a:prstGeom>
          <a:noFill/>
          <a:ln>
            <a:noFill/>
          </a:ln>
        </p:spPr>
      </p:pic>
      <p:pic>
        <p:nvPicPr>
          <p:cNvPr id="1266" name="Google Shape;1266;p146"/>
          <p:cNvPicPr preferRelativeResize="0"/>
          <p:nvPr/>
        </p:nvPicPr>
        <p:blipFill rotWithShape="1">
          <a:blip r:embed="rId6">
            <a:alphaModFix/>
          </a:blip>
          <a:srcRect b="0" l="57061" r="0" t="0"/>
          <a:stretch/>
        </p:blipFill>
        <p:spPr>
          <a:xfrm>
            <a:off x="0" y="0"/>
            <a:ext cx="4206804" cy="514350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147"/>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200">
                <a:solidFill>
                  <a:schemeClr val="dk1"/>
                </a:solidFill>
                <a:highlight>
                  <a:schemeClr val="lt1"/>
                </a:highlight>
                <a:latin typeface="Helvetica Neue Light"/>
                <a:ea typeface="Helvetica Neue Light"/>
                <a:cs typeface="Helvetica Neue Light"/>
                <a:sym typeface="Helvetica Neue Light"/>
              </a:rPr>
              <a:t>Crear un formulario que permita ingresar la información de un vestido, donde una de las propiedades sea ‘color’ a seleccionar, desde un select de colores.</a:t>
            </a:r>
            <a:endParaRPr sz="12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200">
                <a:solidFill>
                  <a:schemeClr val="dk1"/>
                </a:solidFill>
                <a:highlight>
                  <a:schemeClr val="lt1"/>
                </a:highlight>
                <a:latin typeface="Helvetica Neue Light"/>
                <a:ea typeface="Helvetica Neue Light"/>
                <a:cs typeface="Helvetica Neue Light"/>
                <a:sym typeface="Helvetica Neue Light"/>
              </a:rPr>
              <a:t>Luego escuchar el evento </a:t>
            </a:r>
            <a:r>
              <a:rPr lang="es-419" sz="1200">
                <a:solidFill>
                  <a:srgbClr val="8215BC"/>
                </a:solidFill>
                <a:highlight>
                  <a:schemeClr val="lt1"/>
                </a:highlight>
                <a:latin typeface="Helvetica Neue Light"/>
                <a:ea typeface="Helvetica Neue Light"/>
                <a:cs typeface="Helvetica Neue Light"/>
                <a:sym typeface="Helvetica Neue Light"/>
              </a:rPr>
              <a:t>submit</a:t>
            </a:r>
            <a:r>
              <a:rPr lang="es-419" sz="1200">
                <a:solidFill>
                  <a:schemeClr val="dk1"/>
                </a:solidFill>
                <a:highlight>
                  <a:schemeClr val="lt1"/>
                </a:highlight>
                <a:latin typeface="Helvetica Neue Light"/>
                <a:ea typeface="Helvetica Neue Light"/>
                <a:cs typeface="Helvetica Neue Light"/>
                <a:sym typeface="Helvetica Neue Light"/>
              </a:rPr>
              <a:t> sobre el </a:t>
            </a:r>
            <a:r>
              <a:rPr lang="es-419" sz="1200">
                <a:solidFill>
                  <a:srgbClr val="8215BC"/>
                </a:solidFill>
                <a:highlight>
                  <a:schemeClr val="lt1"/>
                </a:highlight>
                <a:latin typeface="Helvetica Neue Light"/>
                <a:ea typeface="Helvetica Neue Light"/>
                <a:cs typeface="Helvetica Neue Light"/>
                <a:sym typeface="Helvetica Neue Light"/>
              </a:rPr>
              <a:t>form</a:t>
            </a:r>
            <a:r>
              <a:rPr lang="es-419" sz="1200">
                <a:solidFill>
                  <a:schemeClr val="dk1"/>
                </a:solidFill>
                <a:highlight>
                  <a:schemeClr val="lt1"/>
                </a:highlight>
                <a:latin typeface="Helvetica Neue Light"/>
                <a:ea typeface="Helvetica Neue Light"/>
                <a:cs typeface="Helvetica Neue Light"/>
                <a:sym typeface="Helvetica Neue Light"/>
              </a:rPr>
              <a:t>, capturando las entradas, e invocar un objeto </a:t>
            </a:r>
            <a:r>
              <a:rPr lang="es-419" sz="1200">
                <a:solidFill>
                  <a:srgbClr val="8215BC"/>
                </a:solidFill>
                <a:highlight>
                  <a:schemeClr val="lt1"/>
                </a:highlight>
                <a:latin typeface="Helvetica Neue Light"/>
                <a:ea typeface="Helvetica Neue Light"/>
                <a:cs typeface="Helvetica Neue Light"/>
                <a:sym typeface="Helvetica Neue Light"/>
              </a:rPr>
              <a:t>Vestido </a:t>
            </a:r>
            <a:r>
              <a:rPr lang="es-419" sz="1200">
                <a:solidFill>
                  <a:schemeClr val="dk1"/>
                </a:solidFill>
                <a:highlight>
                  <a:schemeClr val="lt1"/>
                </a:highlight>
                <a:latin typeface="Helvetica Neue Light"/>
                <a:ea typeface="Helvetica Neue Light"/>
                <a:cs typeface="Helvetica Neue Light"/>
                <a:sym typeface="Helvetica Neue Light"/>
              </a:rPr>
              <a:t>usando los valores ingresados, y</a:t>
            </a:r>
            <a:r>
              <a:rPr lang="es-419" sz="1200">
                <a:solidFill>
                  <a:srgbClr val="8215BC"/>
                </a:solidFill>
                <a:highlight>
                  <a:schemeClr val="lt1"/>
                </a:highlight>
                <a:latin typeface="Helvetica Neue Light"/>
                <a:ea typeface="Helvetica Neue Light"/>
                <a:cs typeface="Helvetica Neue Light"/>
                <a:sym typeface="Helvetica Neue Light"/>
              </a:rPr>
              <a:t> </a:t>
            </a:r>
            <a:r>
              <a:rPr lang="es-419" sz="1200">
                <a:solidFill>
                  <a:schemeClr val="dk1"/>
                </a:solidFill>
                <a:highlight>
                  <a:schemeClr val="lt1"/>
                </a:highlight>
                <a:latin typeface="Helvetica Neue Light"/>
                <a:ea typeface="Helvetica Neue Light"/>
                <a:cs typeface="Helvetica Neue Light"/>
                <a:sym typeface="Helvetica Neue Light"/>
              </a:rPr>
              <a:t>asociar la instancia a un array de vestidos.</a:t>
            </a:r>
            <a:endParaRPr sz="12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200">
                <a:solidFill>
                  <a:schemeClr val="dk1"/>
                </a:solidFill>
                <a:highlight>
                  <a:schemeClr val="lt1"/>
                </a:highlight>
                <a:latin typeface="Helvetica Neue Light"/>
                <a:ea typeface="Helvetica Neue Light"/>
                <a:cs typeface="Helvetica Neue Light"/>
                <a:sym typeface="Helvetica Neue Light"/>
              </a:rPr>
              <a:t>Por último, disparar una salida en el HTML, a modo de confirmación de los datos registrados. </a:t>
            </a:r>
            <a:r>
              <a:rPr lang="es-419" sz="1100">
                <a:solidFill>
                  <a:schemeClr val="dk1"/>
                </a:solidFill>
                <a:highlight>
                  <a:srgbClr val="E0FF00"/>
                </a:highlight>
                <a:latin typeface="Helvetica Neue Light"/>
                <a:ea typeface="Helvetica Neue Light"/>
                <a:cs typeface="Helvetica Neue Light"/>
                <a:sym typeface="Helvetica Neue Light"/>
              </a:rPr>
              <a:t>Es necesario emplear selectores, y el método submit de jQuery.</a:t>
            </a:r>
            <a:endParaRPr sz="13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272" name="Google Shape;1272;p147"/>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ALTA DE VESTIDOS</a:t>
            </a:r>
            <a:endParaRPr i="1" sz="2600">
              <a:latin typeface="Anton"/>
              <a:ea typeface="Anton"/>
              <a:cs typeface="Anton"/>
              <a:sym typeface="Anton"/>
            </a:endParaRPr>
          </a:p>
        </p:txBody>
      </p:sp>
      <p:pic>
        <p:nvPicPr>
          <p:cNvPr id="1273" name="Google Shape;1273;p147"/>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274" name="Google Shape;1274;p147"/>
          <p:cNvGrpSpPr/>
          <p:nvPr/>
        </p:nvGrpSpPr>
        <p:grpSpPr>
          <a:xfrm>
            <a:off x="4536900" y="3736275"/>
            <a:ext cx="4527000" cy="1046700"/>
            <a:chOff x="4442550" y="4038925"/>
            <a:chExt cx="4527000" cy="1046700"/>
          </a:xfrm>
        </p:grpSpPr>
        <p:sp>
          <p:nvSpPr>
            <p:cNvPr id="1275" name="Google Shape;1275;p147"/>
            <p:cNvSpPr txBox="1"/>
            <p:nvPr/>
          </p:nvSpPr>
          <p:spPr>
            <a:xfrm>
              <a:off x="4442550" y="4038925"/>
              <a:ext cx="4527000" cy="10467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Es posible que la propiedad ‘color’ de la clase Vestido contenga un string con el nombre del color ‘rojo’, ‘azul’, etcétera. Pero también puede emplearse un input de tipo </a:t>
              </a:r>
              <a:r>
                <a:rPr lang="es-419" sz="1100" u="sng">
                  <a:solidFill>
                    <a:schemeClr val="hlink"/>
                  </a:solidFill>
                  <a:latin typeface="Didact Gothic"/>
                  <a:ea typeface="Didact Gothic"/>
                  <a:cs typeface="Didact Gothic"/>
                  <a:sym typeface="Didact Gothic"/>
                  <a:hlinkClick r:id="rId4"/>
                </a:rPr>
                <a:t>color</a:t>
              </a:r>
              <a:r>
                <a:rPr lang="es-419" sz="1100">
                  <a:latin typeface="Didact Gothic"/>
                  <a:ea typeface="Didact Gothic"/>
                  <a:cs typeface="Didact Gothic"/>
                  <a:sym typeface="Didact Gothic"/>
                </a:rPr>
                <a:t>, y almacenar en formato </a:t>
              </a:r>
              <a:r>
                <a:rPr lang="es-419" sz="1100">
                  <a:solidFill>
                    <a:schemeClr val="dk1"/>
                  </a:solidFill>
                  <a:latin typeface="Didact Gothic"/>
                  <a:ea typeface="Didact Gothic"/>
                  <a:cs typeface="Didact Gothic"/>
                  <a:sym typeface="Didact Gothic"/>
                </a:rPr>
                <a:t>hexadecimal.</a:t>
              </a:r>
              <a:endParaRPr sz="1100">
                <a:latin typeface="Didact Gothic"/>
                <a:ea typeface="Didact Gothic"/>
                <a:cs typeface="Didact Gothic"/>
                <a:sym typeface="Didact Gothic"/>
              </a:endParaRPr>
            </a:p>
          </p:txBody>
        </p:sp>
        <p:pic>
          <p:nvPicPr>
            <p:cNvPr id="1276" name="Google Shape;1276;p147"/>
            <p:cNvPicPr preferRelativeResize="0"/>
            <p:nvPr/>
          </p:nvPicPr>
          <p:blipFill rotWithShape="1">
            <a:blip r:embed="rId5">
              <a:alphaModFix/>
            </a:blip>
            <a:srcRect b="11598" l="20899" r="21303" t="9174"/>
            <a:stretch/>
          </p:blipFill>
          <p:spPr>
            <a:xfrm>
              <a:off x="4517850" y="4198375"/>
              <a:ext cx="407325" cy="558300"/>
            </a:xfrm>
            <a:prstGeom prst="rect">
              <a:avLst/>
            </a:prstGeom>
            <a:noFill/>
            <a:ln>
              <a:noFill/>
            </a:ln>
          </p:spPr>
        </p:pic>
      </p:grpSp>
      <p:pic>
        <p:nvPicPr>
          <p:cNvPr id="1277" name="Google Shape;1277;p147"/>
          <p:cNvPicPr preferRelativeResize="0"/>
          <p:nvPr/>
        </p:nvPicPr>
        <p:blipFill>
          <a:blip r:embed="rId6">
            <a:alphaModFix/>
          </a:blip>
          <a:stretch>
            <a:fillRect/>
          </a:stretch>
        </p:blipFill>
        <p:spPr>
          <a:xfrm>
            <a:off x="7823650" y="4812825"/>
            <a:ext cx="1186526" cy="330675"/>
          </a:xfrm>
          <a:prstGeom prst="rect">
            <a:avLst/>
          </a:prstGeom>
          <a:noFill/>
          <a:ln>
            <a:noFill/>
          </a:ln>
        </p:spPr>
      </p:pic>
      <p:pic>
        <p:nvPicPr>
          <p:cNvPr id="1278" name="Google Shape;1278;p147"/>
          <p:cNvPicPr preferRelativeResize="0"/>
          <p:nvPr/>
        </p:nvPicPr>
        <p:blipFill rotWithShape="1">
          <a:blip r:embed="rId7">
            <a:alphaModFix/>
          </a:blip>
          <a:srcRect b="0" l="9915" r="23360" t="0"/>
          <a:stretch/>
        </p:blipFill>
        <p:spPr>
          <a:xfrm>
            <a:off x="0" y="0"/>
            <a:ext cx="4080924" cy="5143501"/>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148"/>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Añadir una interfaz que permita seleccionar el color del vestido. con la intención de filtrar el array de vestidos usando el color seleccionado.</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a:solidFill>
                  <a:schemeClr val="dk1"/>
                </a:solidFill>
                <a:highlight>
                  <a:schemeClr val="lt1"/>
                </a:highlight>
                <a:latin typeface="Helvetica Neue Light"/>
                <a:ea typeface="Helvetica Neue Light"/>
                <a:cs typeface="Helvetica Neue Light"/>
                <a:sym typeface="Helvetica Neue Light"/>
              </a:rPr>
              <a:t>Luego actualizar la interfaz, pero sólo con la información de los vestidos cuya propiedad ‘color’ coincida con el valor de color escogido en la interfaz de filtro. </a:t>
            </a:r>
            <a:r>
              <a:rPr lang="es-419">
                <a:solidFill>
                  <a:schemeClr val="dk1"/>
                </a:solidFill>
                <a:highlight>
                  <a:srgbClr val="E0FF00"/>
                </a:highlight>
                <a:latin typeface="Helvetica Neue Light"/>
                <a:ea typeface="Helvetica Neue Light"/>
                <a:cs typeface="Helvetica Neue Light"/>
                <a:sym typeface="Helvetica Neue Light"/>
              </a:rPr>
              <a:t>Es necesario emplear métodos jQuery para la solución.</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284" name="Google Shape;1284;p148"/>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FILTRAR VESTIDOS</a:t>
            </a:r>
            <a:endParaRPr i="1" sz="2600">
              <a:latin typeface="Anton"/>
              <a:ea typeface="Anton"/>
              <a:cs typeface="Anton"/>
              <a:sym typeface="Anton"/>
            </a:endParaRPr>
          </a:p>
        </p:txBody>
      </p:sp>
      <p:pic>
        <p:nvPicPr>
          <p:cNvPr id="1285" name="Google Shape;1285;p148"/>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286" name="Google Shape;1286;p148"/>
          <p:cNvGrpSpPr/>
          <p:nvPr/>
        </p:nvGrpSpPr>
        <p:grpSpPr>
          <a:xfrm>
            <a:off x="4536900" y="3757375"/>
            <a:ext cx="4527000" cy="1046700"/>
            <a:chOff x="4442550" y="4038925"/>
            <a:chExt cx="4527000" cy="1046700"/>
          </a:xfrm>
        </p:grpSpPr>
        <p:sp>
          <p:nvSpPr>
            <p:cNvPr id="1287" name="Google Shape;1287;p148"/>
            <p:cNvSpPr txBox="1"/>
            <p:nvPr/>
          </p:nvSpPr>
          <p:spPr>
            <a:xfrm>
              <a:off x="4442550" y="4038925"/>
              <a:ext cx="4527000" cy="10467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En términos de funcionalidad a programar, la actividad es similar al ejercicio número 5 de la ejercitación correspondiente a la clase 11. Pero al realizar la asociación de eventos con jQuery, la extensión del código solución es menor.</a:t>
              </a:r>
              <a:endParaRPr sz="1100">
                <a:latin typeface="Didact Gothic"/>
                <a:ea typeface="Didact Gothic"/>
                <a:cs typeface="Didact Gothic"/>
                <a:sym typeface="Didact Gothic"/>
              </a:endParaRPr>
            </a:p>
          </p:txBody>
        </p:sp>
        <p:pic>
          <p:nvPicPr>
            <p:cNvPr id="1288" name="Google Shape;1288;p148"/>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1289" name="Google Shape;1289;p148"/>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290" name="Google Shape;1290;p148"/>
          <p:cNvPicPr preferRelativeResize="0"/>
          <p:nvPr/>
        </p:nvPicPr>
        <p:blipFill>
          <a:blip r:embed="rId6">
            <a:alphaModFix/>
          </a:blip>
          <a:stretch>
            <a:fillRect/>
          </a:stretch>
        </p:blipFill>
        <p:spPr>
          <a:xfrm>
            <a:off x="36900" y="0"/>
            <a:ext cx="4182625" cy="514350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149"/>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Añadir una interfaz que permita introducir una palabra, con la intención de filtrar el array de vestidos usando la cadena ingresada.</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Luego actualizar la interfaz, únicamente con la información de los vestidos cuyo valor en la propiedad coincida con el valor ingresado en la caja de busqueda. </a:t>
            </a:r>
            <a:r>
              <a:rPr lang="es-419">
                <a:solidFill>
                  <a:schemeClr val="dk1"/>
                </a:solidFill>
                <a:highlight>
                  <a:srgbClr val="E0FF00"/>
                </a:highlight>
                <a:latin typeface="Helvetica Neue Light"/>
                <a:ea typeface="Helvetica Neue Light"/>
                <a:cs typeface="Helvetica Neue Light"/>
                <a:sym typeface="Helvetica Neue Light"/>
              </a:rPr>
              <a:t>Es necesario emplear métodos jQuery para la solución.</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296" name="Google Shape;1296;p149"/>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BUSCAR VESTIDOS</a:t>
            </a:r>
            <a:endParaRPr i="1" sz="2600">
              <a:latin typeface="Anton"/>
              <a:ea typeface="Anton"/>
              <a:cs typeface="Anton"/>
              <a:sym typeface="Anton"/>
            </a:endParaRPr>
          </a:p>
        </p:txBody>
      </p:sp>
      <p:pic>
        <p:nvPicPr>
          <p:cNvPr id="1297" name="Google Shape;1297;p149"/>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298" name="Google Shape;1298;p149"/>
          <p:cNvGrpSpPr/>
          <p:nvPr/>
        </p:nvGrpSpPr>
        <p:grpSpPr>
          <a:xfrm>
            <a:off x="4536900" y="3833575"/>
            <a:ext cx="4527000" cy="877200"/>
            <a:chOff x="4442550" y="4038925"/>
            <a:chExt cx="4527000" cy="877200"/>
          </a:xfrm>
        </p:grpSpPr>
        <p:sp>
          <p:nvSpPr>
            <p:cNvPr id="1299" name="Google Shape;1299;p149"/>
            <p:cNvSpPr txBox="1"/>
            <p:nvPr/>
          </p:nvSpPr>
          <p:spPr>
            <a:xfrm>
              <a:off x="4442550" y="40389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Tener en cuenta que ahora no estamos filtrando sobre una propiedad específica. Por lo tanto, es necesario verificar el contenido de la entrada con el valor de más de una propiedad.</a:t>
              </a:r>
              <a:endParaRPr sz="1100">
                <a:latin typeface="Didact Gothic"/>
                <a:ea typeface="Didact Gothic"/>
                <a:cs typeface="Didact Gothic"/>
                <a:sym typeface="Didact Gothic"/>
              </a:endParaRPr>
            </a:p>
          </p:txBody>
        </p:sp>
        <p:pic>
          <p:nvPicPr>
            <p:cNvPr id="1300" name="Google Shape;1300;p149"/>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1301" name="Google Shape;1301;p149"/>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302" name="Google Shape;1302;p149"/>
          <p:cNvPicPr preferRelativeResize="0"/>
          <p:nvPr/>
        </p:nvPicPr>
        <p:blipFill rotWithShape="1">
          <a:blip r:embed="rId6">
            <a:alphaModFix/>
          </a:blip>
          <a:srcRect b="0" l="6862" r="48661" t="0"/>
          <a:stretch/>
        </p:blipFill>
        <p:spPr>
          <a:xfrm>
            <a:off x="0" y="0"/>
            <a:ext cx="4304226" cy="514350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06" name="Shape 1306"/>
        <p:cNvGrpSpPr/>
        <p:nvPr/>
      </p:nvGrpSpPr>
      <p:grpSpPr>
        <a:xfrm>
          <a:off x="0" y="0"/>
          <a:ext cx="0" cy="0"/>
          <a:chOff x="0" y="0"/>
          <a:chExt cx="0" cy="0"/>
        </a:xfrm>
      </p:grpSpPr>
      <p:pic>
        <p:nvPicPr>
          <p:cNvPr id="1307" name="Google Shape;1307;p150"/>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308" name="Google Shape;1308;p150"/>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12" name="Shape 1312"/>
        <p:cNvGrpSpPr/>
        <p:nvPr/>
      </p:nvGrpSpPr>
      <p:grpSpPr>
        <a:xfrm>
          <a:off x="0" y="0"/>
          <a:ext cx="0" cy="0"/>
          <a:chOff x="0" y="0"/>
          <a:chExt cx="0" cy="0"/>
        </a:xfrm>
      </p:grpSpPr>
      <p:sp>
        <p:nvSpPr>
          <p:cNvPr id="1313" name="Google Shape;1313;p151"/>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314" name="Google Shape;1314;p151"/>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1315" name="Google Shape;1315;p151"/>
          <p:cNvSpPr txBox="1"/>
          <p:nvPr/>
        </p:nvSpPr>
        <p:spPr>
          <a:xfrm>
            <a:off x="631650" y="1571750"/>
            <a:ext cx="7880700" cy="1431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350">
                <a:solidFill>
                  <a:srgbClr val="62E884"/>
                </a:solidFill>
                <a:latin typeface="Courier New"/>
                <a:ea typeface="Courier New"/>
                <a:cs typeface="Courier New"/>
                <a:sym typeface="Courier New"/>
              </a:rPr>
              <a:t>$</a:t>
            </a:r>
            <a:r>
              <a:rPr lang="es-419" sz="1350">
                <a:solidFill>
                  <a:srgbClr val="F6F6F4"/>
                </a:solidFill>
                <a:latin typeface="Courier New"/>
                <a:ea typeface="Courier New"/>
                <a:cs typeface="Courier New"/>
                <a:sym typeface="Courier New"/>
              </a:rPr>
              <a:t>(</a:t>
            </a:r>
            <a:r>
              <a:rPr lang="es-419" sz="1350">
                <a:solidFill>
                  <a:srgbClr val="DEE492"/>
                </a:solidFill>
                <a:latin typeface="Courier New"/>
                <a:ea typeface="Courier New"/>
                <a:cs typeface="Courier New"/>
                <a:sym typeface="Courier New"/>
              </a:rPr>
              <a:t>'</a:t>
            </a:r>
            <a:r>
              <a:rPr lang="es-419" sz="1350">
                <a:solidFill>
                  <a:srgbClr val="E7EE98"/>
                </a:solidFill>
                <a:latin typeface="Courier New"/>
                <a:ea typeface="Courier New"/>
                <a:cs typeface="Courier New"/>
                <a:sym typeface="Courier New"/>
              </a:rPr>
              <a:t>body</a:t>
            </a:r>
            <a:r>
              <a:rPr lang="es-419" sz="1350">
                <a:solidFill>
                  <a:srgbClr val="DEE492"/>
                </a:solidFill>
                <a:latin typeface="Courier New"/>
                <a:ea typeface="Courier New"/>
                <a:cs typeface="Courier New"/>
                <a:sym typeface="Courier New"/>
              </a:rPr>
              <a:t>'</a:t>
            </a:r>
            <a:r>
              <a:rPr lang="es-419" sz="1350">
                <a:solidFill>
                  <a:srgbClr val="F6F6F4"/>
                </a:solidFill>
                <a:latin typeface="Courier New"/>
                <a:ea typeface="Courier New"/>
                <a:cs typeface="Courier New"/>
                <a:sym typeface="Courier New"/>
              </a:rPr>
              <a:t>).</a:t>
            </a:r>
            <a:r>
              <a:rPr lang="es-419" sz="1350">
                <a:solidFill>
                  <a:srgbClr val="62E884"/>
                </a:solidFill>
                <a:latin typeface="Courier New"/>
                <a:ea typeface="Courier New"/>
                <a:cs typeface="Courier New"/>
                <a:sym typeface="Courier New"/>
              </a:rPr>
              <a:t>append</a:t>
            </a:r>
            <a:r>
              <a:rPr lang="es-419" sz="1350">
                <a:solidFill>
                  <a:srgbClr val="F6F6F4"/>
                </a:solidFill>
                <a:latin typeface="Courier New"/>
                <a:ea typeface="Courier New"/>
                <a:cs typeface="Courier New"/>
                <a:sym typeface="Courier New"/>
              </a:rPr>
              <a:t>(</a:t>
            </a:r>
            <a:r>
              <a:rPr lang="es-419" sz="1350">
                <a:solidFill>
                  <a:srgbClr val="DEE492"/>
                </a:solidFill>
                <a:latin typeface="Courier New"/>
                <a:ea typeface="Courier New"/>
                <a:cs typeface="Courier New"/>
                <a:sym typeface="Courier New"/>
              </a:rPr>
              <a:t>"</a:t>
            </a:r>
            <a:r>
              <a:rPr lang="es-419" sz="1350">
                <a:solidFill>
                  <a:srgbClr val="E7EE98"/>
                </a:solidFill>
                <a:latin typeface="Courier New"/>
                <a:ea typeface="Courier New"/>
                <a:cs typeface="Courier New"/>
                <a:sym typeface="Courier New"/>
              </a:rPr>
              <a:t>&lt;button id='btnNucleo'&gt;BOTON DEL NUCLEO&lt;/button&gt;</a:t>
            </a:r>
            <a:r>
              <a:rPr lang="es-419" sz="1350">
                <a:solidFill>
                  <a:srgbClr val="DEE492"/>
                </a:solidFill>
                <a:latin typeface="Courier New"/>
                <a:ea typeface="Courier New"/>
                <a:cs typeface="Courier New"/>
                <a:sym typeface="Courier New"/>
              </a:rPr>
              <a:t>"</a:t>
            </a:r>
            <a:r>
              <a:rPr lang="es-419" sz="1350">
                <a:solidFill>
                  <a:srgbClr val="F6F6F4"/>
                </a:solidFill>
                <a:latin typeface="Courier New"/>
                <a:ea typeface="Courier New"/>
                <a:cs typeface="Courier New"/>
                <a:sym typeface="Courier New"/>
              </a:rPr>
              <a:t>);</a:t>
            </a:r>
            <a:endParaRPr sz="13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50">
                <a:solidFill>
                  <a:srgbClr val="62E884"/>
                </a:solidFill>
                <a:latin typeface="Courier New"/>
                <a:ea typeface="Courier New"/>
                <a:cs typeface="Courier New"/>
                <a:sym typeface="Courier New"/>
              </a:rPr>
              <a:t>$</a:t>
            </a:r>
            <a:r>
              <a:rPr lang="es-419" sz="1350">
                <a:solidFill>
                  <a:srgbClr val="F6F6F4"/>
                </a:solidFill>
                <a:latin typeface="Courier New"/>
                <a:ea typeface="Courier New"/>
                <a:cs typeface="Courier New"/>
                <a:sym typeface="Courier New"/>
              </a:rPr>
              <a:t>(</a:t>
            </a:r>
            <a:r>
              <a:rPr lang="es-419" sz="1350">
                <a:solidFill>
                  <a:srgbClr val="DEE492"/>
                </a:solidFill>
                <a:latin typeface="Courier New"/>
                <a:ea typeface="Courier New"/>
                <a:cs typeface="Courier New"/>
                <a:sym typeface="Courier New"/>
              </a:rPr>
              <a:t>'</a:t>
            </a:r>
            <a:r>
              <a:rPr lang="es-419" sz="1350">
                <a:solidFill>
                  <a:srgbClr val="E7EE98"/>
                </a:solidFill>
                <a:latin typeface="Courier New"/>
                <a:ea typeface="Courier New"/>
                <a:cs typeface="Courier New"/>
                <a:sym typeface="Courier New"/>
              </a:rPr>
              <a:t>#btnNucleo</a:t>
            </a:r>
            <a:r>
              <a:rPr lang="es-419" sz="1350">
                <a:solidFill>
                  <a:srgbClr val="DEE492"/>
                </a:solidFill>
                <a:latin typeface="Courier New"/>
                <a:ea typeface="Courier New"/>
                <a:cs typeface="Courier New"/>
                <a:sym typeface="Courier New"/>
              </a:rPr>
              <a:t>'</a:t>
            </a:r>
            <a:r>
              <a:rPr lang="es-419" sz="1350">
                <a:solidFill>
                  <a:srgbClr val="F6F6F4"/>
                </a:solidFill>
                <a:latin typeface="Courier New"/>
                <a:ea typeface="Courier New"/>
                <a:cs typeface="Courier New"/>
                <a:sym typeface="Courier New"/>
              </a:rPr>
              <a:t>).</a:t>
            </a:r>
            <a:r>
              <a:rPr lang="es-419" sz="1350">
                <a:solidFill>
                  <a:srgbClr val="62E884"/>
                </a:solidFill>
                <a:latin typeface="Courier New"/>
                <a:ea typeface="Courier New"/>
                <a:cs typeface="Courier New"/>
                <a:sym typeface="Courier New"/>
              </a:rPr>
              <a:t>click</a:t>
            </a:r>
            <a:r>
              <a:rPr lang="es-419" sz="1350">
                <a:solidFill>
                  <a:srgbClr val="F6F6F4"/>
                </a:solidFill>
                <a:latin typeface="Courier New"/>
                <a:ea typeface="Courier New"/>
                <a:cs typeface="Courier New"/>
                <a:sym typeface="Courier New"/>
              </a:rPr>
              <a:t>(() </a:t>
            </a:r>
            <a:r>
              <a:rPr lang="es-419" sz="1350">
                <a:solidFill>
                  <a:srgbClr val="F286C4"/>
                </a:solidFill>
                <a:latin typeface="Courier New"/>
                <a:ea typeface="Courier New"/>
                <a:cs typeface="Courier New"/>
                <a:sym typeface="Courier New"/>
              </a:rPr>
              <a:t>=&gt;</a:t>
            </a:r>
            <a:r>
              <a:rPr lang="es-419" sz="1350">
                <a:solidFill>
                  <a:srgbClr val="F6F6F4"/>
                </a:solidFill>
                <a:latin typeface="Courier New"/>
                <a:ea typeface="Courier New"/>
                <a:cs typeface="Courier New"/>
                <a:sym typeface="Courier New"/>
              </a:rPr>
              <a:t> {</a:t>
            </a:r>
            <a:endParaRPr sz="13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50">
                <a:solidFill>
                  <a:srgbClr val="F6F6F4"/>
                </a:solidFill>
                <a:latin typeface="Courier New"/>
                <a:ea typeface="Courier New"/>
                <a:cs typeface="Courier New"/>
                <a:sym typeface="Courier New"/>
              </a:rPr>
              <a:t>    </a:t>
            </a:r>
            <a:r>
              <a:rPr lang="es-419" sz="1350">
                <a:solidFill>
                  <a:srgbClr val="62E884"/>
                </a:solidFill>
                <a:latin typeface="Courier New"/>
                <a:ea typeface="Courier New"/>
                <a:cs typeface="Courier New"/>
                <a:sym typeface="Courier New"/>
              </a:rPr>
              <a:t>$</a:t>
            </a:r>
            <a:r>
              <a:rPr lang="es-419" sz="1350">
                <a:solidFill>
                  <a:srgbClr val="F6F6F4"/>
                </a:solidFill>
                <a:latin typeface="Courier New"/>
                <a:ea typeface="Courier New"/>
                <a:cs typeface="Courier New"/>
                <a:sym typeface="Courier New"/>
              </a:rPr>
              <a:t>(</a:t>
            </a:r>
            <a:r>
              <a:rPr lang="es-419" sz="1350">
                <a:solidFill>
                  <a:srgbClr val="DEE492"/>
                </a:solidFill>
                <a:latin typeface="Courier New"/>
                <a:ea typeface="Courier New"/>
                <a:cs typeface="Courier New"/>
                <a:sym typeface="Courier New"/>
              </a:rPr>
              <a:t>'</a:t>
            </a:r>
            <a:r>
              <a:rPr lang="es-419" sz="1350">
                <a:solidFill>
                  <a:srgbClr val="E7EE98"/>
                </a:solidFill>
                <a:latin typeface="Courier New"/>
                <a:ea typeface="Courier New"/>
                <a:cs typeface="Courier New"/>
                <a:sym typeface="Courier New"/>
              </a:rPr>
              <a:t>body</a:t>
            </a:r>
            <a:r>
              <a:rPr lang="es-419" sz="1350">
                <a:solidFill>
                  <a:srgbClr val="DEE492"/>
                </a:solidFill>
                <a:latin typeface="Courier New"/>
                <a:ea typeface="Courier New"/>
                <a:cs typeface="Courier New"/>
                <a:sym typeface="Courier New"/>
              </a:rPr>
              <a:t>'</a:t>
            </a:r>
            <a:r>
              <a:rPr lang="es-419" sz="1350">
                <a:solidFill>
                  <a:srgbClr val="F6F6F4"/>
                </a:solidFill>
                <a:latin typeface="Courier New"/>
                <a:ea typeface="Courier New"/>
                <a:cs typeface="Courier New"/>
                <a:sym typeface="Courier New"/>
              </a:rPr>
              <a:t>).</a:t>
            </a:r>
            <a:r>
              <a:rPr lang="es-419" sz="1350">
                <a:solidFill>
                  <a:srgbClr val="62E884"/>
                </a:solidFill>
                <a:latin typeface="Courier New"/>
                <a:ea typeface="Courier New"/>
                <a:cs typeface="Courier New"/>
                <a:sym typeface="Courier New"/>
              </a:rPr>
              <a:t>prepend</a:t>
            </a:r>
            <a:r>
              <a:rPr lang="es-419" sz="1350">
                <a:solidFill>
                  <a:srgbClr val="F6F6F4"/>
                </a:solidFill>
                <a:latin typeface="Courier New"/>
                <a:ea typeface="Courier New"/>
                <a:cs typeface="Courier New"/>
                <a:sym typeface="Courier New"/>
              </a:rPr>
              <a:t>(</a:t>
            </a:r>
            <a:r>
              <a:rPr lang="es-419" sz="1350">
                <a:solidFill>
                  <a:srgbClr val="DEE492"/>
                </a:solidFill>
                <a:latin typeface="Courier New"/>
                <a:ea typeface="Courier New"/>
                <a:cs typeface="Courier New"/>
                <a:sym typeface="Courier New"/>
              </a:rPr>
              <a:t>'</a:t>
            </a:r>
            <a:r>
              <a:rPr lang="es-419" sz="1350">
                <a:solidFill>
                  <a:srgbClr val="E7EE98"/>
                </a:solidFill>
                <a:latin typeface="Courier New"/>
                <a:ea typeface="Courier New"/>
                <a:cs typeface="Courier New"/>
                <a:sym typeface="Courier New"/>
              </a:rPr>
              <a:t>&lt;h3&gt;HOLA CODER&lt;/h3&gt;</a:t>
            </a:r>
            <a:r>
              <a:rPr lang="es-419" sz="1350">
                <a:solidFill>
                  <a:srgbClr val="DEE492"/>
                </a:solidFill>
                <a:latin typeface="Courier New"/>
                <a:ea typeface="Courier New"/>
                <a:cs typeface="Courier New"/>
                <a:sym typeface="Courier New"/>
              </a:rPr>
              <a:t>'</a:t>
            </a:r>
            <a:r>
              <a:rPr lang="es-419" sz="1350">
                <a:solidFill>
                  <a:srgbClr val="F6F6F4"/>
                </a:solidFill>
                <a:latin typeface="Courier New"/>
                <a:ea typeface="Courier New"/>
                <a:cs typeface="Courier New"/>
                <a:sym typeface="Courier New"/>
              </a:rPr>
              <a:t>);</a:t>
            </a:r>
            <a:endParaRPr sz="13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50">
                <a:solidFill>
                  <a:srgbClr val="F6F6F4"/>
                </a:solidFill>
                <a:latin typeface="Courier New"/>
                <a:ea typeface="Courier New"/>
                <a:cs typeface="Courier New"/>
                <a:sym typeface="Courier New"/>
              </a:rPr>
              <a:t>});</a:t>
            </a:r>
            <a:endParaRPr sz="13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316" name="Google Shape;1316;p151"/>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1" name="Shape 171"/>
        <p:cNvGrpSpPr/>
        <p:nvPr/>
      </p:nvGrpSpPr>
      <p:grpSpPr>
        <a:xfrm>
          <a:off x="0" y="0"/>
          <a:ext cx="0" cy="0"/>
          <a:chOff x="0" y="0"/>
          <a:chExt cx="0" cy="0"/>
        </a:xfrm>
      </p:grpSpPr>
      <p:sp>
        <p:nvSpPr>
          <p:cNvPr id="172" name="Google Shape;172;p26"/>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73" name="Google Shape;173;p26"/>
          <p:cNvSpPr txBox="1"/>
          <p:nvPr/>
        </p:nvSpPr>
        <p:spPr>
          <a:xfrm>
            <a:off x="667200" y="1747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RESOLUCIÓN PROPUESTA ACTIVIDAD 5</a:t>
            </a:r>
            <a:endParaRPr i="1" sz="3700">
              <a:latin typeface="Anton"/>
              <a:ea typeface="Anton"/>
              <a:cs typeface="Anton"/>
              <a:sym typeface="Anton"/>
            </a:endParaRPr>
          </a:p>
        </p:txBody>
      </p:sp>
      <p:sp>
        <p:nvSpPr>
          <p:cNvPr id="174" name="Google Shape;174;p26"/>
          <p:cNvSpPr txBox="1"/>
          <p:nvPr/>
        </p:nvSpPr>
        <p:spPr>
          <a:xfrm>
            <a:off x="631650" y="1626675"/>
            <a:ext cx="7880700" cy="2223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800">
                <a:solidFill>
                  <a:srgbClr val="F286C4"/>
                </a:solidFill>
                <a:latin typeface="Courier New"/>
                <a:ea typeface="Courier New"/>
                <a:cs typeface="Courier New"/>
                <a:sym typeface="Courier New"/>
              </a:rPr>
              <a:t>let</a:t>
            </a:r>
            <a:r>
              <a:rPr lang="es-419" sz="1800">
                <a:solidFill>
                  <a:srgbClr val="F6F6F4"/>
                </a:solidFill>
                <a:latin typeface="Courier New"/>
                <a:ea typeface="Courier New"/>
                <a:cs typeface="Courier New"/>
                <a:sym typeface="Courier New"/>
              </a:rPr>
              <a:t> precio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parseFloat</a:t>
            </a:r>
            <a:r>
              <a:rPr lang="es-419" sz="1800">
                <a:solidFill>
                  <a:srgbClr val="F6F6F4"/>
                </a:solidFill>
                <a:latin typeface="Courier New"/>
                <a:ea typeface="Courier New"/>
                <a:cs typeface="Courier New"/>
                <a:sym typeface="Courier New"/>
              </a:rPr>
              <a:t>(</a:t>
            </a:r>
            <a:r>
              <a:rPr lang="es-419" sz="1800">
                <a:solidFill>
                  <a:srgbClr val="97E1F1"/>
                </a:solidFill>
                <a:latin typeface="Courier New"/>
                <a:ea typeface="Courier New"/>
                <a:cs typeface="Courier New"/>
                <a:sym typeface="Courier New"/>
              </a:rPr>
              <a:t>prompt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INGRESAR PRECIO</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286C4"/>
                </a:solidFill>
                <a:latin typeface="Courier New"/>
                <a:ea typeface="Courier New"/>
                <a:cs typeface="Courier New"/>
                <a:sym typeface="Courier New"/>
              </a:rPr>
              <a:t>let</a:t>
            </a:r>
            <a:r>
              <a:rPr lang="es-419" sz="1800">
                <a:solidFill>
                  <a:srgbClr val="F6F6F4"/>
                </a:solidFill>
                <a:latin typeface="Courier New"/>
                <a:ea typeface="Courier New"/>
                <a:cs typeface="Courier New"/>
                <a:sym typeface="Courier New"/>
              </a:rPr>
              <a:t> descuento20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precio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(precio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BF9EEE"/>
                </a:solidFill>
                <a:latin typeface="Courier New"/>
                <a:ea typeface="Courier New"/>
                <a:cs typeface="Courier New"/>
                <a:sym typeface="Courier New"/>
              </a:rPr>
              <a:t>0.2</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286C4"/>
                </a:solidFill>
                <a:latin typeface="Courier New"/>
                <a:ea typeface="Courier New"/>
                <a:cs typeface="Courier New"/>
                <a:sym typeface="Courier New"/>
              </a:rPr>
              <a:t>let</a:t>
            </a:r>
            <a:r>
              <a:rPr lang="es-419" sz="1800">
                <a:solidFill>
                  <a:srgbClr val="F6F6F4"/>
                </a:solidFill>
                <a:latin typeface="Courier New"/>
                <a:ea typeface="Courier New"/>
                <a:cs typeface="Courier New"/>
                <a:sym typeface="Courier New"/>
              </a:rPr>
              <a:t> descuento30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precio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(precio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BF9EEE"/>
                </a:solidFill>
                <a:latin typeface="Courier New"/>
                <a:ea typeface="Courier New"/>
                <a:cs typeface="Courier New"/>
                <a:sym typeface="Courier New"/>
              </a:rPr>
              <a:t>0.3</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BF9EEE"/>
                </a:solidFill>
                <a:latin typeface="Courier New"/>
                <a:ea typeface="Courier New"/>
                <a:cs typeface="Courier New"/>
                <a:sym typeface="Courier New"/>
              </a:rPr>
              <a:t>console</a:t>
            </a:r>
            <a:r>
              <a:rPr lang="es-419" sz="1800">
                <a:solidFill>
                  <a:srgbClr val="F6F6F4"/>
                </a:solidFill>
                <a:latin typeface="Courier New"/>
                <a:ea typeface="Courier New"/>
                <a:cs typeface="Courier New"/>
                <a:sym typeface="Courier New"/>
              </a:rPr>
              <a:t>.</a:t>
            </a:r>
            <a:r>
              <a:rPr lang="es-419" sz="1800">
                <a:solidFill>
                  <a:srgbClr val="62E884"/>
                </a:solidFill>
                <a:latin typeface="Courier New"/>
                <a:ea typeface="Courier New"/>
                <a:cs typeface="Courier New"/>
                <a:sym typeface="Courier New"/>
              </a:rPr>
              <a:t>log</a:t>
            </a:r>
            <a:r>
              <a:rPr lang="es-419" sz="1800">
                <a:solidFill>
                  <a:srgbClr val="F6F6F4"/>
                </a:solidFill>
                <a:latin typeface="Courier New"/>
                <a:ea typeface="Courier New"/>
                <a:cs typeface="Courier New"/>
                <a:sym typeface="Courier New"/>
              </a:rPr>
              <a:t>(descuento20);</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BF9EEE"/>
                </a:solidFill>
                <a:latin typeface="Courier New"/>
                <a:ea typeface="Courier New"/>
                <a:cs typeface="Courier New"/>
                <a:sym typeface="Courier New"/>
              </a:rPr>
              <a:t>console</a:t>
            </a:r>
            <a:r>
              <a:rPr lang="es-419" sz="1800">
                <a:solidFill>
                  <a:srgbClr val="F6F6F4"/>
                </a:solidFill>
                <a:latin typeface="Courier New"/>
                <a:ea typeface="Courier New"/>
                <a:cs typeface="Courier New"/>
                <a:sym typeface="Courier New"/>
              </a:rPr>
              <a:t>.</a:t>
            </a:r>
            <a:r>
              <a:rPr lang="es-419" sz="1800">
                <a:solidFill>
                  <a:srgbClr val="62E884"/>
                </a:solidFill>
                <a:latin typeface="Courier New"/>
                <a:ea typeface="Courier New"/>
                <a:cs typeface="Courier New"/>
                <a:sym typeface="Courier New"/>
              </a:rPr>
              <a:t>log</a:t>
            </a:r>
            <a:r>
              <a:rPr lang="es-419" sz="1800">
                <a:solidFill>
                  <a:srgbClr val="F6F6F4"/>
                </a:solidFill>
                <a:latin typeface="Courier New"/>
                <a:ea typeface="Courier New"/>
                <a:cs typeface="Courier New"/>
                <a:sym typeface="Courier New"/>
              </a:rPr>
              <a:t>(descuento30);</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75" name="Google Shape;175;p26"/>
          <p:cNvPicPr preferRelativeResize="0"/>
          <p:nvPr/>
        </p:nvPicPr>
        <p:blipFill>
          <a:blip r:embed="rId3">
            <a:alphaModFix/>
          </a:blip>
          <a:stretch>
            <a:fillRect/>
          </a:stretch>
        </p:blipFill>
        <p:spPr>
          <a:xfrm>
            <a:off x="7793250" y="4766225"/>
            <a:ext cx="1186526" cy="330675"/>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20" name="Shape 1320"/>
        <p:cNvGrpSpPr/>
        <p:nvPr/>
      </p:nvGrpSpPr>
      <p:grpSpPr>
        <a:xfrm>
          <a:off x="0" y="0"/>
          <a:ext cx="0" cy="0"/>
          <a:chOff x="0" y="0"/>
          <a:chExt cx="0" cy="0"/>
        </a:xfrm>
      </p:grpSpPr>
      <p:sp>
        <p:nvSpPr>
          <p:cNvPr id="1321" name="Google Shape;1321;p152"/>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322" name="Google Shape;1322;p152"/>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1323" name="Google Shape;1323;p152"/>
          <p:cNvSpPr txBox="1"/>
          <p:nvPr/>
        </p:nvSpPr>
        <p:spPr>
          <a:xfrm>
            <a:off x="631650" y="987750"/>
            <a:ext cx="7880700" cy="3787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50">
                <a:solidFill>
                  <a:srgbClr val="7B7F8B"/>
                </a:solidFill>
                <a:latin typeface="Courier New"/>
                <a:ea typeface="Courier New"/>
                <a:cs typeface="Courier New"/>
                <a:sym typeface="Courier New"/>
              </a:rPr>
              <a:t>//DECLARACIÓN DE ARRAY DE VESTIDOS VACÍO</a:t>
            </a:r>
            <a:endParaRPr sz="12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286C4"/>
                </a:solidFill>
                <a:latin typeface="Courier New"/>
                <a:ea typeface="Courier New"/>
                <a:cs typeface="Courier New"/>
                <a:sym typeface="Courier New"/>
              </a:rPr>
              <a:t>const</a:t>
            </a:r>
            <a:r>
              <a:rPr lang="es-419" sz="1250">
                <a:solidFill>
                  <a:srgbClr val="F6F6F4"/>
                </a:solidFill>
                <a:latin typeface="Courier New"/>
                <a:ea typeface="Courier New"/>
                <a:cs typeface="Courier New"/>
                <a:sym typeface="Courier New"/>
              </a:rPr>
              <a:t> </a:t>
            </a:r>
            <a:r>
              <a:rPr lang="es-419" sz="1250">
                <a:solidFill>
                  <a:srgbClr val="BF9EEE"/>
                </a:solidFill>
                <a:latin typeface="Courier New"/>
                <a:ea typeface="Courier New"/>
                <a:cs typeface="Courier New"/>
                <a:sym typeface="Courier New"/>
              </a:rPr>
              <a:t>vestidos</a:t>
            </a:r>
            <a:r>
              <a:rPr lang="es-419" sz="1250">
                <a:solidFill>
                  <a:srgbClr val="F6F6F4"/>
                </a:solidFill>
                <a:latin typeface="Courier New"/>
                <a:ea typeface="Courier New"/>
                <a:cs typeface="Courier New"/>
                <a:sym typeface="Courier New"/>
              </a:rPr>
              <a:t>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7B7F8B"/>
                </a:solidFill>
                <a:latin typeface="Courier New"/>
                <a:ea typeface="Courier New"/>
                <a:cs typeface="Courier New"/>
                <a:sym typeface="Courier New"/>
              </a:rPr>
              <a:t>//DECLARACIÓN DE CLASE VESTIDO</a:t>
            </a:r>
            <a:endParaRPr sz="12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286C4"/>
                </a:solidFill>
                <a:latin typeface="Courier New"/>
                <a:ea typeface="Courier New"/>
                <a:cs typeface="Courier New"/>
                <a:sym typeface="Courier New"/>
              </a:rPr>
              <a:t>class</a:t>
            </a:r>
            <a:r>
              <a:rPr lang="es-419" sz="1250">
                <a:solidFill>
                  <a:srgbClr val="F6F6F4"/>
                </a:solidFill>
                <a:latin typeface="Courier New"/>
                <a:ea typeface="Courier New"/>
                <a:cs typeface="Courier New"/>
                <a:sym typeface="Courier New"/>
              </a:rPr>
              <a:t> </a:t>
            </a:r>
            <a:r>
              <a:rPr lang="es-419" sz="1250">
                <a:solidFill>
                  <a:srgbClr val="97E1F1"/>
                </a:solidFill>
                <a:latin typeface="Courier New"/>
                <a:ea typeface="Courier New"/>
                <a:cs typeface="Courier New"/>
                <a:sym typeface="Courier New"/>
              </a:rPr>
              <a:t>Vestido</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    </a:t>
            </a:r>
            <a:r>
              <a:rPr lang="es-419" sz="1250">
                <a:solidFill>
                  <a:srgbClr val="F286C4"/>
                </a:solidFill>
                <a:latin typeface="Courier New"/>
                <a:ea typeface="Courier New"/>
                <a:cs typeface="Courier New"/>
                <a:sym typeface="Courier New"/>
              </a:rPr>
              <a:t>constructor</a:t>
            </a:r>
            <a:r>
              <a:rPr lang="es-419" sz="1250">
                <a:solidFill>
                  <a:srgbClr val="F6F6F4"/>
                </a:solidFill>
                <a:latin typeface="Courier New"/>
                <a:ea typeface="Courier New"/>
                <a:cs typeface="Courier New"/>
                <a:sym typeface="Courier New"/>
              </a:rPr>
              <a:t>(</a:t>
            </a:r>
            <a:r>
              <a:rPr i="1" lang="es-419" sz="1250">
                <a:solidFill>
                  <a:srgbClr val="FFB86C"/>
                </a:solidFill>
                <a:latin typeface="Courier New"/>
                <a:ea typeface="Courier New"/>
                <a:cs typeface="Courier New"/>
                <a:sym typeface="Courier New"/>
              </a:rPr>
              <a:t>marca</a:t>
            </a:r>
            <a:r>
              <a:rPr lang="es-419" sz="1250">
                <a:solidFill>
                  <a:srgbClr val="F6F6F4"/>
                </a:solidFill>
                <a:latin typeface="Courier New"/>
                <a:ea typeface="Courier New"/>
                <a:cs typeface="Courier New"/>
                <a:sym typeface="Courier New"/>
              </a:rPr>
              <a:t>,</a:t>
            </a:r>
            <a:r>
              <a:rPr i="1" lang="es-419" sz="1250">
                <a:solidFill>
                  <a:srgbClr val="FFB86C"/>
                </a:solidFill>
                <a:latin typeface="Courier New"/>
                <a:ea typeface="Courier New"/>
                <a:cs typeface="Courier New"/>
                <a:sym typeface="Courier New"/>
              </a:rPr>
              <a:t>precio</a:t>
            </a:r>
            <a:r>
              <a:rPr lang="es-419" sz="1250">
                <a:solidFill>
                  <a:srgbClr val="F6F6F4"/>
                </a:solidFill>
                <a:latin typeface="Courier New"/>
                <a:ea typeface="Courier New"/>
                <a:cs typeface="Courier New"/>
                <a:sym typeface="Courier New"/>
              </a:rPr>
              <a:t>,</a:t>
            </a:r>
            <a:r>
              <a:rPr i="1" lang="es-419" sz="1250">
                <a:solidFill>
                  <a:srgbClr val="FFB86C"/>
                </a:solidFill>
                <a:latin typeface="Courier New"/>
                <a:ea typeface="Courier New"/>
                <a:cs typeface="Courier New"/>
                <a:sym typeface="Courier New"/>
              </a:rPr>
              <a:t>color</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        </a:t>
            </a:r>
            <a:r>
              <a:rPr i="1" lang="es-419" sz="1250">
                <a:solidFill>
                  <a:srgbClr val="BF9EEE"/>
                </a:solidFill>
                <a:latin typeface="Courier New"/>
                <a:ea typeface="Courier New"/>
                <a:cs typeface="Courier New"/>
                <a:sym typeface="Courier New"/>
              </a:rPr>
              <a:t>this</a:t>
            </a:r>
            <a:r>
              <a:rPr lang="es-419" sz="1250">
                <a:solidFill>
                  <a:srgbClr val="F6F6F4"/>
                </a:solidFill>
                <a:latin typeface="Courier New"/>
                <a:ea typeface="Courier New"/>
                <a:cs typeface="Courier New"/>
                <a:sym typeface="Courier New"/>
              </a:rPr>
              <a:t>.id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lang="es-419" sz="1250">
                <a:solidFill>
                  <a:srgbClr val="BF9EEE"/>
                </a:solidFill>
                <a:latin typeface="Courier New"/>
                <a:ea typeface="Courier New"/>
                <a:cs typeface="Courier New"/>
                <a:sym typeface="Courier New"/>
              </a:rPr>
              <a:t>vestidos</a:t>
            </a:r>
            <a:r>
              <a:rPr lang="es-419" sz="1250">
                <a:solidFill>
                  <a:srgbClr val="F6F6F4"/>
                </a:solidFill>
                <a:latin typeface="Courier New"/>
                <a:ea typeface="Courier New"/>
                <a:cs typeface="Courier New"/>
                <a:sym typeface="Courier New"/>
              </a:rPr>
              <a:t>.length;</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        </a:t>
            </a:r>
            <a:r>
              <a:rPr i="1" lang="es-419" sz="1250">
                <a:solidFill>
                  <a:srgbClr val="BF9EEE"/>
                </a:solidFill>
                <a:latin typeface="Courier New"/>
                <a:ea typeface="Courier New"/>
                <a:cs typeface="Courier New"/>
                <a:sym typeface="Courier New"/>
              </a:rPr>
              <a:t>this</a:t>
            </a:r>
            <a:r>
              <a:rPr lang="es-419" sz="1250">
                <a:solidFill>
                  <a:srgbClr val="F6F6F4"/>
                </a:solidFill>
                <a:latin typeface="Courier New"/>
                <a:ea typeface="Courier New"/>
                <a:cs typeface="Courier New"/>
                <a:sym typeface="Courier New"/>
              </a:rPr>
              <a:t>.marca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i="1" lang="es-419" sz="1250">
                <a:solidFill>
                  <a:srgbClr val="FFB86C"/>
                </a:solidFill>
                <a:latin typeface="Courier New"/>
                <a:ea typeface="Courier New"/>
                <a:cs typeface="Courier New"/>
                <a:sym typeface="Courier New"/>
              </a:rPr>
              <a:t>marca</a:t>
            </a:r>
            <a:r>
              <a:rPr lang="es-419" sz="1250">
                <a:solidFill>
                  <a:srgbClr val="F6F6F4"/>
                </a:solidFill>
                <a:latin typeface="Courier New"/>
                <a:ea typeface="Courier New"/>
                <a:cs typeface="Courier New"/>
                <a:sym typeface="Courier New"/>
              </a:rPr>
              <a:t>.</a:t>
            </a:r>
            <a:r>
              <a:rPr lang="es-419" sz="1250">
                <a:solidFill>
                  <a:srgbClr val="62E884"/>
                </a:solidFill>
                <a:latin typeface="Courier New"/>
                <a:ea typeface="Courier New"/>
                <a:cs typeface="Courier New"/>
                <a:sym typeface="Courier New"/>
              </a:rPr>
              <a:t>toUpperCase</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        </a:t>
            </a:r>
            <a:r>
              <a:rPr i="1" lang="es-419" sz="1250">
                <a:solidFill>
                  <a:srgbClr val="BF9EEE"/>
                </a:solidFill>
                <a:latin typeface="Courier New"/>
                <a:ea typeface="Courier New"/>
                <a:cs typeface="Courier New"/>
                <a:sym typeface="Courier New"/>
              </a:rPr>
              <a:t>this</a:t>
            </a:r>
            <a:r>
              <a:rPr lang="es-419" sz="1250">
                <a:solidFill>
                  <a:srgbClr val="F6F6F4"/>
                </a:solidFill>
                <a:latin typeface="Courier New"/>
                <a:ea typeface="Courier New"/>
                <a:cs typeface="Courier New"/>
                <a:sym typeface="Courier New"/>
              </a:rPr>
              <a:t>.precio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lang="es-419" sz="1250">
                <a:solidFill>
                  <a:srgbClr val="97E1F1"/>
                </a:solidFill>
                <a:latin typeface="Courier New"/>
                <a:ea typeface="Courier New"/>
                <a:cs typeface="Courier New"/>
                <a:sym typeface="Courier New"/>
              </a:rPr>
              <a:t>parseFloat</a:t>
            </a:r>
            <a:r>
              <a:rPr lang="es-419" sz="1250">
                <a:solidFill>
                  <a:srgbClr val="F6F6F4"/>
                </a:solidFill>
                <a:latin typeface="Courier New"/>
                <a:ea typeface="Courier New"/>
                <a:cs typeface="Courier New"/>
                <a:sym typeface="Courier New"/>
              </a:rPr>
              <a:t>(</a:t>
            </a:r>
            <a:r>
              <a:rPr i="1" lang="es-419" sz="1250">
                <a:solidFill>
                  <a:srgbClr val="FFB86C"/>
                </a:solidFill>
                <a:latin typeface="Courier New"/>
                <a:ea typeface="Courier New"/>
                <a:cs typeface="Courier New"/>
                <a:sym typeface="Courier New"/>
              </a:rPr>
              <a:t>precio</a:t>
            </a:r>
            <a:r>
              <a:rPr lang="es-419" sz="1250">
                <a:solidFill>
                  <a:srgbClr val="F6F6F4"/>
                </a:solidFill>
                <a:latin typeface="Courier New"/>
                <a:ea typeface="Courier New"/>
                <a:cs typeface="Courier New"/>
                <a:sym typeface="Courier New"/>
              </a:rPr>
              <a:t>) ;</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        </a:t>
            </a:r>
            <a:r>
              <a:rPr i="1" lang="es-419" sz="1250">
                <a:solidFill>
                  <a:srgbClr val="BF9EEE"/>
                </a:solidFill>
                <a:latin typeface="Courier New"/>
                <a:ea typeface="Courier New"/>
                <a:cs typeface="Courier New"/>
                <a:sym typeface="Courier New"/>
              </a:rPr>
              <a:t>this</a:t>
            </a:r>
            <a:r>
              <a:rPr lang="es-419" sz="1250">
                <a:solidFill>
                  <a:srgbClr val="F6F6F4"/>
                </a:solidFill>
                <a:latin typeface="Courier New"/>
                <a:ea typeface="Courier New"/>
                <a:cs typeface="Courier New"/>
                <a:sym typeface="Courier New"/>
              </a:rPr>
              <a:t>.color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i="1" lang="es-419" sz="1250">
                <a:solidFill>
                  <a:srgbClr val="FFB86C"/>
                </a:solidFill>
                <a:latin typeface="Courier New"/>
                <a:ea typeface="Courier New"/>
                <a:cs typeface="Courier New"/>
                <a:sym typeface="Courier New"/>
              </a:rPr>
              <a:t>color</a:t>
            </a:r>
            <a:endParaRPr i="1" sz="1250">
              <a:solidFill>
                <a:srgbClr val="FFB86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    }</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    </a:t>
            </a:r>
            <a:r>
              <a:rPr lang="es-419" sz="1250">
                <a:solidFill>
                  <a:srgbClr val="62E884"/>
                </a:solidFill>
                <a:latin typeface="Courier New"/>
                <a:ea typeface="Courier New"/>
                <a:cs typeface="Courier New"/>
                <a:sym typeface="Courier New"/>
              </a:rPr>
              <a:t>detalle</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        </a:t>
            </a:r>
            <a:r>
              <a:rPr lang="es-419" sz="1250">
                <a:solidFill>
                  <a:srgbClr val="F286C4"/>
                </a:solidFill>
                <a:latin typeface="Courier New"/>
                <a:ea typeface="Courier New"/>
                <a:cs typeface="Courier New"/>
                <a:sym typeface="Courier New"/>
              </a:rPr>
              <a:t>return</a:t>
            </a:r>
            <a:r>
              <a:rPr lang="es-419" sz="1250">
                <a:solidFill>
                  <a:srgbClr val="F6F6F4"/>
                </a:solidFill>
                <a:latin typeface="Courier New"/>
                <a:ea typeface="Courier New"/>
                <a:cs typeface="Courier New"/>
                <a:sym typeface="Courier New"/>
              </a:rPr>
              <a:t> </a:t>
            </a:r>
            <a:r>
              <a:rPr lang="es-419" sz="1250">
                <a:solidFill>
                  <a:srgbClr val="E7EE98"/>
                </a:solidFill>
                <a:latin typeface="Courier New"/>
                <a:ea typeface="Courier New"/>
                <a:cs typeface="Courier New"/>
                <a:sym typeface="Courier New"/>
              </a:rPr>
              <a:t>`MARCA </a:t>
            </a:r>
            <a:r>
              <a:rPr lang="es-419" sz="1250">
                <a:solidFill>
                  <a:srgbClr val="F286C4"/>
                </a:solidFill>
                <a:latin typeface="Courier New"/>
                <a:ea typeface="Courier New"/>
                <a:cs typeface="Courier New"/>
                <a:sym typeface="Courier New"/>
              </a:rPr>
              <a:t>${</a:t>
            </a:r>
            <a:r>
              <a:rPr i="1" lang="es-419" sz="1250">
                <a:solidFill>
                  <a:srgbClr val="BF9EEE"/>
                </a:solidFill>
                <a:latin typeface="Courier New"/>
                <a:ea typeface="Courier New"/>
                <a:cs typeface="Courier New"/>
                <a:sym typeface="Courier New"/>
              </a:rPr>
              <a:t>this</a:t>
            </a:r>
            <a:r>
              <a:rPr lang="es-419" sz="1250">
                <a:solidFill>
                  <a:srgbClr val="F6F6F4"/>
                </a:solidFill>
                <a:latin typeface="Courier New"/>
                <a:ea typeface="Courier New"/>
                <a:cs typeface="Courier New"/>
                <a:sym typeface="Courier New"/>
              </a:rPr>
              <a:t>.marca</a:t>
            </a:r>
            <a:r>
              <a:rPr lang="es-419" sz="1250">
                <a:solidFill>
                  <a:srgbClr val="F286C4"/>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 $ </a:t>
            </a:r>
            <a:r>
              <a:rPr lang="es-419" sz="1250">
                <a:solidFill>
                  <a:srgbClr val="F286C4"/>
                </a:solidFill>
                <a:latin typeface="Courier New"/>
                <a:ea typeface="Courier New"/>
                <a:cs typeface="Courier New"/>
                <a:sym typeface="Courier New"/>
              </a:rPr>
              <a:t>${</a:t>
            </a:r>
            <a:r>
              <a:rPr i="1" lang="es-419" sz="1250">
                <a:solidFill>
                  <a:srgbClr val="BF9EEE"/>
                </a:solidFill>
                <a:latin typeface="Courier New"/>
                <a:ea typeface="Courier New"/>
                <a:cs typeface="Courier New"/>
                <a:sym typeface="Courier New"/>
              </a:rPr>
              <a:t>this</a:t>
            </a:r>
            <a:r>
              <a:rPr lang="es-419" sz="1250">
                <a:solidFill>
                  <a:srgbClr val="F6F6F4"/>
                </a:solidFill>
                <a:latin typeface="Courier New"/>
                <a:ea typeface="Courier New"/>
                <a:cs typeface="Courier New"/>
                <a:sym typeface="Courier New"/>
              </a:rPr>
              <a:t>.precio</a:t>
            </a:r>
            <a:r>
              <a:rPr lang="es-419" sz="1250">
                <a:solidFill>
                  <a:srgbClr val="F286C4"/>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    }</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50">
              <a:solidFill>
                <a:srgbClr val="62E88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324" name="Google Shape;1324;p152"/>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28" name="Shape 1328"/>
        <p:cNvGrpSpPr/>
        <p:nvPr/>
      </p:nvGrpSpPr>
      <p:grpSpPr>
        <a:xfrm>
          <a:off x="0" y="0"/>
          <a:ext cx="0" cy="0"/>
          <a:chOff x="0" y="0"/>
          <a:chExt cx="0" cy="0"/>
        </a:xfrm>
      </p:grpSpPr>
      <p:sp>
        <p:nvSpPr>
          <p:cNvPr id="1329" name="Google Shape;1329;p153"/>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330" name="Google Shape;1330;p153"/>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1331" name="Google Shape;1331;p153"/>
          <p:cNvSpPr txBox="1"/>
          <p:nvPr/>
        </p:nvSpPr>
        <p:spPr>
          <a:xfrm>
            <a:off x="631650" y="1032750"/>
            <a:ext cx="7880700" cy="4110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//INSTANCIADO DE OBJETOS VESTIDO Y REFERENCIA A LA COLECCIÓN</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vestidos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Chanel</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20000</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vestidos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Only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10000</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vestidos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Pepe Jeans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7000</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//FUNCIÓN PARA GENERAR EL SELECT</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vestidoSelect</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id</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innerSelect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vestidos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forEach</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innerSelect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`&lt;option value='</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.id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'&gt;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.marca</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&lt;/option&gt;`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return</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`&lt;select id="</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id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"&gt;</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innerSelect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&lt;/select&gt;`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//AGREGAR SELECT AL DOM Y DETECTA EVENTO</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vestidoSelect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elegirVestido</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#elegirVestido</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change</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seleccionado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vestidos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find</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obj</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obj</a:t>
            </a:r>
            <a:r>
              <a:rPr lang="es-419" sz="1050">
                <a:solidFill>
                  <a:srgbClr val="F6F6F4"/>
                </a:solidFill>
                <a:latin typeface="Courier New"/>
                <a:ea typeface="Courier New"/>
                <a:cs typeface="Courier New"/>
                <a:sym typeface="Courier New"/>
              </a:rPr>
              <a:t>.id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.target.value);</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prepend</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`&lt;h4&gt;</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seleccionado</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detalle</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&lt;/h4&gt;`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50">
              <a:solidFill>
                <a:srgbClr val="62E88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332" name="Google Shape;1332;p153"/>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36" name="Shape 1336"/>
        <p:cNvGrpSpPr/>
        <p:nvPr/>
      </p:nvGrpSpPr>
      <p:grpSpPr>
        <a:xfrm>
          <a:off x="0" y="0"/>
          <a:ext cx="0" cy="0"/>
          <a:chOff x="0" y="0"/>
          <a:chExt cx="0" cy="0"/>
        </a:xfrm>
      </p:grpSpPr>
      <p:sp>
        <p:nvSpPr>
          <p:cNvPr id="1337" name="Google Shape;1337;p154"/>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338" name="Google Shape;1338;p154"/>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1339" name="Google Shape;1339;p154"/>
          <p:cNvSpPr txBox="1"/>
          <p:nvPr/>
        </p:nvSpPr>
        <p:spPr>
          <a:xfrm>
            <a:off x="631650" y="831575"/>
            <a:ext cx="7880700" cy="4312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colores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ROJO</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VERDE</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AZUL</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ROSA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selectLista</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array</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id</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innerSelect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array</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forEach</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elemento</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index</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innerSelect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`&lt;option value='</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index</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'&gt;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elemento</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&lt;/option&gt;`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return</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`&lt;select id="</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id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"&gt;</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innerSelect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&lt;/select&gt;`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//FORMULARIO DESTINADO AL ALTA DE VESTIDO</a:t>
            </a:r>
            <a:endParaRPr sz="1050">
              <a:solidFill>
                <a:srgbClr val="7B7F8B"/>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`&lt;form id='altaVestido'&gt;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&lt;input type="text"&gt;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&lt;input type="number"&gt;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selectLista</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colores</a:t>
            </a:r>
            <a:r>
              <a:rPr lang="es-419" sz="1050">
                <a:solidFill>
                  <a:srgbClr val="E7EE98"/>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formSelect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endParaRPr sz="1050">
              <a:solidFill>
                <a:srgbClr val="F286C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&lt;input type="submit"&gt;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&lt;/form&gt;`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#altaVestido</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submit</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preventDefault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.target.children;</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vestido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0</a:t>
            </a:r>
            <a:r>
              <a:rPr lang="es-419" sz="1050">
                <a:solidFill>
                  <a:srgbClr val="F6F6F4"/>
                </a:solidFill>
                <a:latin typeface="Courier New"/>
                <a:ea typeface="Courier New"/>
                <a:cs typeface="Courier New"/>
                <a:sym typeface="Courier New"/>
              </a:rPr>
              <a:t>].value, </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1</a:t>
            </a:r>
            <a:r>
              <a:rPr lang="es-419" sz="1050">
                <a:solidFill>
                  <a:srgbClr val="F6F6F4"/>
                </a:solidFill>
                <a:latin typeface="Courier New"/>
                <a:ea typeface="Courier New"/>
                <a:cs typeface="Courier New"/>
                <a:sym typeface="Courier New"/>
              </a:rPr>
              <a:t>].value, </a:t>
            </a:r>
            <a:r>
              <a:rPr lang="es-419" sz="1050">
                <a:solidFill>
                  <a:srgbClr val="BF9EEE"/>
                </a:solidFill>
                <a:latin typeface="Courier New"/>
                <a:ea typeface="Courier New"/>
                <a:cs typeface="Courier New"/>
                <a:sym typeface="Courier New"/>
              </a:rPr>
              <a:t>colores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2</a:t>
            </a:r>
            <a:r>
              <a:rPr lang="es-419" sz="1050">
                <a:solidFill>
                  <a:srgbClr val="F6F6F4"/>
                </a:solidFill>
                <a:latin typeface="Courier New"/>
                <a:ea typeface="Courier New"/>
                <a:cs typeface="Courier New"/>
                <a:sym typeface="Courier New"/>
              </a:rPr>
              <a:t>].value])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vestidos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(vestido);</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//$('body').prepend(`&lt;h4&gt; REGISTRO CREADO: ${vestido.detalle()}&lt;/h4&gt;`);</a:t>
            </a:r>
            <a:endParaRPr sz="1050">
              <a:solidFill>
                <a:srgbClr val="7B7F8B"/>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generarVestidos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vestidos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350">
              <a:solidFill>
                <a:srgbClr val="62E88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340" name="Google Shape;1340;p154"/>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44" name="Shape 1344"/>
        <p:cNvGrpSpPr/>
        <p:nvPr/>
      </p:nvGrpSpPr>
      <p:grpSpPr>
        <a:xfrm>
          <a:off x="0" y="0"/>
          <a:ext cx="0" cy="0"/>
          <a:chOff x="0" y="0"/>
          <a:chExt cx="0" cy="0"/>
        </a:xfrm>
      </p:grpSpPr>
      <p:sp>
        <p:nvSpPr>
          <p:cNvPr id="1345" name="Google Shape;1345;p15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346" name="Google Shape;1346;p155"/>
          <p:cNvSpPr txBox="1"/>
          <p:nvPr/>
        </p:nvSpPr>
        <p:spPr>
          <a:xfrm>
            <a:off x="702750" y="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1347" name="Google Shape;1347;p155"/>
          <p:cNvSpPr txBox="1"/>
          <p:nvPr/>
        </p:nvSpPr>
        <p:spPr>
          <a:xfrm>
            <a:off x="631650" y="885475"/>
            <a:ext cx="7880700" cy="3950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//AGREGAMOS CONTENEDORES PARA LAS SALIDAS DE ACTORES Y NOTIFICACIÓN</a:t>
            </a:r>
            <a:endParaRPr sz="1050">
              <a:solidFill>
                <a:srgbClr val="7B7F8B"/>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 id='vestidosGenerados'&gt;&lt;/div&gt;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//FUNCIÓN PARA GENERAR UN DIV POR CADA VESTIDO</a:t>
            </a:r>
            <a:endParaRPr sz="1050">
              <a:solidFill>
                <a:srgbClr val="7B7F8B"/>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generarVestidos</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listaVestidos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#vestidosGenerados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empty</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listaVestidos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forEach</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#vestidosGenerados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crearDiv</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//FUNCIÓN PARA DETERMINAR LA ESTRUCTURA DEL DIV</a:t>
            </a:r>
            <a:endParaRPr sz="1050">
              <a:solidFill>
                <a:srgbClr val="7B7F8B"/>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crearDiv</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return</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`&lt;div&gt;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&lt;h2 class="miClase"&gt;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detalle</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&lt;/h2&gt;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&lt;p&gt;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.color</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&lt;/p&gt;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&lt;/div&gt;`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//AGREGAMOS SELECT,ESCUCHAMOS EL EVENTO CHANGE Y FILTRAMOS LA SALIDA</a:t>
            </a:r>
            <a:endParaRPr sz="1050">
              <a:solidFill>
                <a:srgbClr val="7B7F8B"/>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prepend</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`&lt;div&gt;FILTRO: </a:t>
            </a:r>
            <a:r>
              <a:rPr lang="es-419" sz="1050">
                <a:solidFill>
                  <a:srgbClr val="F286C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selectLista</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colores</a:t>
            </a:r>
            <a:r>
              <a:rPr lang="es-419" sz="1050">
                <a:solidFill>
                  <a:srgbClr val="E7EE98"/>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filtroSelect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&lt;/div&gt;&lt;hr&gt;`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#filtroSelect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change</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filtrados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vestidos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filter</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.color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colores</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.target.value]);</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generarVestidos</a:t>
            </a:r>
            <a:r>
              <a:rPr lang="es-419" sz="1050">
                <a:solidFill>
                  <a:srgbClr val="F6F6F4"/>
                </a:solidFill>
                <a:latin typeface="Courier New"/>
                <a:ea typeface="Courier New"/>
                <a:cs typeface="Courier New"/>
                <a:sym typeface="Courier New"/>
              </a:rPr>
              <a:t>(filtrados);</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50">
              <a:solidFill>
                <a:srgbClr val="62E88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348" name="Google Shape;1348;p155"/>
          <p:cNvPicPr preferRelativeResize="0"/>
          <p:nvPr/>
        </p:nvPicPr>
        <p:blipFill>
          <a:blip r:embed="rId3">
            <a:alphaModFix/>
          </a:blip>
          <a:stretch>
            <a:fillRect/>
          </a:stretch>
        </p:blipFill>
        <p:spPr>
          <a:xfrm>
            <a:off x="7865350" y="4667450"/>
            <a:ext cx="1186526" cy="330675"/>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52" name="Shape 1352"/>
        <p:cNvGrpSpPr/>
        <p:nvPr/>
      </p:nvGrpSpPr>
      <p:grpSpPr>
        <a:xfrm>
          <a:off x="0" y="0"/>
          <a:ext cx="0" cy="0"/>
          <a:chOff x="0" y="0"/>
          <a:chExt cx="0" cy="0"/>
        </a:xfrm>
      </p:grpSpPr>
      <p:sp>
        <p:nvSpPr>
          <p:cNvPr id="1353" name="Google Shape;1353;p156"/>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354" name="Google Shape;1354;p156"/>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1355" name="Google Shape;1355;p156"/>
          <p:cNvSpPr txBox="1"/>
          <p:nvPr/>
        </p:nvSpPr>
        <p:spPr>
          <a:xfrm>
            <a:off x="410400" y="1094350"/>
            <a:ext cx="8323200" cy="2532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150">
                <a:solidFill>
                  <a:srgbClr val="62E884"/>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r>
              <a:rPr lang="es-419" sz="1150">
                <a:solidFill>
                  <a:srgbClr val="DEE492"/>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body</a:t>
            </a:r>
            <a:r>
              <a:rPr lang="es-419" sz="1150">
                <a:solidFill>
                  <a:srgbClr val="DEE492"/>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r>
              <a:rPr lang="es-419" sz="1150">
                <a:solidFill>
                  <a:srgbClr val="62E884"/>
                </a:solidFill>
                <a:latin typeface="Courier New"/>
                <a:ea typeface="Courier New"/>
                <a:cs typeface="Courier New"/>
                <a:sym typeface="Courier New"/>
              </a:rPr>
              <a:t>prepend</a:t>
            </a:r>
            <a:r>
              <a:rPr lang="es-419" sz="1150">
                <a:solidFill>
                  <a:srgbClr val="F6F6F4"/>
                </a:solidFill>
                <a:latin typeface="Courier New"/>
                <a:ea typeface="Courier New"/>
                <a:cs typeface="Courier New"/>
                <a:sym typeface="Courier New"/>
              </a:rPr>
              <a:t>(</a:t>
            </a:r>
            <a:r>
              <a:rPr lang="es-419" sz="1150">
                <a:solidFill>
                  <a:srgbClr val="DEE492"/>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&lt;div&gt;BUSCAR: &lt;input id='busqueda' type='text'&gt;&lt;/div&gt;&lt;hr&gt;</a:t>
            </a:r>
            <a:r>
              <a:rPr lang="es-419" sz="1150">
                <a:solidFill>
                  <a:srgbClr val="DEE492"/>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62E884"/>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r>
              <a:rPr lang="es-419" sz="1150">
                <a:solidFill>
                  <a:srgbClr val="DEE492"/>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#busqueda</a:t>
            </a:r>
            <a:r>
              <a:rPr lang="es-419" sz="1150">
                <a:solidFill>
                  <a:srgbClr val="DEE492"/>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r>
              <a:rPr lang="es-419" sz="1150">
                <a:solidFill>
                  <a:srgbClr val="62E884"/>
                </a:solidFill>
                <a:latin typeface="Courier New"/>
                <a:ea typeface="Courier New"/>
                <a:cs typeface="Courier New"/>
                <a:sym typeface="Courier New"/>
              </a:rPr>
              <a:t>keyup</a:t>
            </a:r>
            <a:r>
              <a:rPr lang="es-419" sz="1150">
                <a:solidFill>
                  <a:srgbClr val="F6F6F4"/>
                </a:solidFill>
                <a:latin typeface="Courier New"/>
                <a:ea typeface="Courier New"/>
                <a:cs typeface="Courier New"/>
                <a:sym typeface="Courier New"/>
              </a:rPr>
              <a:t>(</a:t>
            </a:r>
            <a:r>
              <a:rPr lang="es-419" sz="1150">
                <a:solidFill>
                  <a:srgbClr val="F286C4"/>
                </a:solidFill>
                <a:latin typeface="Courier New"/>
                <a:ea typeface="Courier New"/>
                <a:cs typeface="Courier New"/>
                <a:sym typeface="Courier New"/>
              </a:rPr>
              <a:t>function</a:t>
            </a:r>
            <a:r>
              <a:rPr lang="es-419" sz="1150">
                <a:solidFill>
                  <a:srgbClr val="F6F6F4"/>
                </a:solidFill>
                <a:latin typeface="Courier New"/>
                <a:ea typeface="Courier New"/>
                <a:cs typeface="Courier New"/>
                <a:sym typeface="Courier New"/>
              </a:rPr>
              <a:t> (</a:t>
            </a:r>
            <a:r>
              <a:rPr i="1" lang="es-419" sz="1150">
                <a:solidFill>
                  <a:srgbClr val="FFB86C"/>
                </a:solidFill>
                <a:latin typeface="Courier New"/>
                <a:ea typeface="Courier New"/>
                <a:cs typeface="Courier New"/>
                <a:sym typeface="Courier New"/>
              </a:rPr>
              <a:t>e</a:t>
            </a:r>
            <a:r>
              <a:rPr lang="es-419" sz="1150">
                <a:solidFill>
                  <a:srgbClr val="F6F6F4"/>
                </a:solidFill>
                <a:latin typeface="Courier New"/>
                <a:ea typeface="Courier New"/>
                <a:cs typeface="Courier New"/>
                <a:sym typeface="Courier New"/>
              </a:rPr>
              <a:t>) { </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F6F6F4"/>
                </a:solidFill>
                <a:latin typeface="Courier New"/>
                <a:ea typeface="Courier New"/>
                <a:cs typeface="Courier New"/>
                <a:sym typeface="Courier New"/>
              </a:rPr>
              <a:t>    </a:t>
            </a:r>
            <a:r>
              <a:rPr lang="es-419" sz="1150">
                <a:solidFill>
                  <a:srgbClr val="F286C4"/>
                </a:solidFill>
                <a:latin typeface="Courier New"/>
                <a:ea typeface="Courier New"/>
                <a:cs typeface="Courier New"/>
                <a:sym typeface="Courier New"/>
              </a:rPr>
              <a:t>let</a:t>
            </a:r>
            <a:r>
              <a:rPr lang="es-419" sz="1150">
                <a:solidFill>
                  <a:srgbClr val="F6F6F4"/>
                </a:solidFill>
                <a:latin typeface="Courier New"/>
                <a:ea typeface="Courier New"/>
                <a:cs typeface="Courier New"/>
                <a:sym typeface="Courier New"/>
              </a:rPr>
              <a:t> value </a:t>
            </a:r>
            <a:r>
              <a:rPr lang="es-419" sz="1150">
                <a:solidFill>
                  <a:srgbClr val="F286C4"/>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 </a:t>
            </a:r>
            <a:r>
              <a:rPr i="1" lang="es-419" sz="1150">
                <a:solidFill>
                  <a:srgbClr val="FFB86C"/>
                </a:solidFill>
                <a:latin typeface="Courier New"/>
                <a:ea typeface="Courier New"/>
                <a:cs typeface="Courier New"/>
                <a:sym typeface="Courier New"/>
              </a:rPr>
              <a:t>e</a:t>
            </a:r>
            <a:r>
              <a:rPr lang="es-419" sz="1150">
                <a:solidFill>
                  <a:srgbClr val="F6F6F4"/>
                </a:solidFill>
                <a:latin typeface="Courier New"/>
                <a:ea typeface="Courier New"/>
                <a:cs typeface="Courier New"/>
                <a:sym typeface="Courier New"/>
              </a:rPr>
              <a:t>.target.value;</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F6F6F4"/>
                </a:solidFill>
                <a:latin typeface="Courier New"/>
                <a:ea typeface="Courier New"/>
                <a:cs typeface="Courier New"/>
                <a:sym typeface="Courier New"/>
              </a:rPr>
              <a:t>    </a:t>
            </a:r>
            <a:r>
              <a:rPr lang="es-419" sz="1150">
                <a:solidFill>
                  <a:srgbClr val="F286C4"/>
                </a:solidFill>
                <a:latin typeface="Courier New"/>
                <a:ea typeface="Courier New"/>
                <a:cs typeface="Courier New"/>
                <a:sym typeface="Courier New"/>
              </a:rPr>
              <a:t>let</a:t>
            </a:r>
            <a:r>
              <a:rPr lang="es-419" sz="1150">
                <a:solidFill>
                  <a:srgbClr val="F6F6F4"/>
                </a:solidFill>
                <a:latin typeface="Courier New"/>
                <a:ea typeface="Courier New"/>
                <a:cs typeface="Courier New"/>
                <a:sym typeface="Courier New"/>
              </a:rPr>
              <a:t> filtrados </a:t>
            </a:r>
            <a:r>
              <a:rPr lang="es-419" sz="1150">
                <a:solidFill>
                  <a:srgbClr val="F286C4"/>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 </a:t>
            </a:r>
            <a:r>
              <a:rPr lang="es-419" sz="1150">
                <a:solidFill>
                  <a:srgbClr val="BF9EEE"/>
                </a:solidFill>
                <a:latin typeface="Courier New"/>
                <a:ea typeface="Courier New"/>
                <a:cs typeface="Courier New"/>
                <a:sym typeface="Courier New"/>
              </a:rPr>
              <a:t>vestidos</a:t>
            </a:r>
            <a:r>
              <a:rPr lang="es-419" sz="1150">
                <a:solidFill>
                  <a:srgbClr val="F6F6F4"/>
                </a:solidFill>
                <a:latin typeface="Courier New"/>
                <a:ea typeface="Courier New"/>
                <a:cs typeface="Courier New"/>
                <a:sym typeface="Courier New"/>
              </a:rPr>
              <a:t>.</a:t>
            </a:r>
            <a:r>
              <a:rPr lang="es-419" sz="1150">
                <a:solidFill>
                  <a:srgbClr val="62E884"/>
                </a:solidFill>
                <a:latin typeface="Courier New"/>
                <a:ea typeface="Courier New"/>
                <a:cs typeface="Courier New"/>
                <a:sym typeface="Courier New"/>
              </a:rPr>
              <a:t>filter</a:t>
            </a:r>
            <a:r>
              <a:rPr lang="es-419" sz="1150">
                <a:solidFill>
                  <a:srgbClr val="F6F6F4"/>
                </a:solidFill>
                <a:latin typeface="Courier New"/>
                <a:ea typeface="Courier New"/>
                <a:cs typeface="Courier New"/>
                <a:sym typeface="Courier New"/>
              </a:rPr>
              <a:t>(</a:t>
            </a:r>
            <a:r>
              <a:rPr i="1" lang="es-419" sz="1150">
                <a:solidFill>
                  <a:srgbClr val="FFB86C"/>
                </a:solidFill>
                <a:latin typeface="Courier New"/>
                <a:ea typeface="Courier New"/>
                <a:cs typeface="Courier New"/>
                <a:sym typeface="Courier New"/>
              </a:rPr>
              <a:t>vestido</a:t>
            </a:r>
            <a:r>
              <a:rPr lang="es-419" sz="1150">
                <a:solidFill>
                  <a:srgbClr val="F6F6F4"/>
                </a:solidFill>
                <a:latin typeface="Courier New"/>
                <a:ea typeface="Courier New"/>
                <a:cs typeface="Courier New"/>
                <a:sym typeface="Courier New"/>
              </a:rPr>
              <a:t> </a:t>
            </a:r>
            <a:r>
              <a:rPr lang="es-419" sz="1150">
                <a:solidFill>
                  <a:srgbClr val="F286C4"/>
                </a:solidFill>
                <a:latin typeface="Courier New"/>
                <a:ea typeface="Courier New"/>
                <a:cs typeface="Courier New"/>
                <a:sym typeface="Courier New"/>
              </a:rPr>
              <a:t>=&gt;</a:t>
            </a:r>
            <a:r>
              <a:rPr lang="es-419" sz="1150">
                <a:solidFill>
                  <a:srgbClr val="F6F6F4"/>
                </a:solidFill>
                <a:latin typeface="Courier New"/>
                <a:ea typeface="Courier New"/>
                <a:cs typeface="Courier New"/>
                <a:sym typeface="Courier New"/>
              </a:rPr>
              <a:t> </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F6F6F4"/>
                </a:solidFill>
                <a:latin typeface="Courier New"/>
                <a:ea typeface="Courier New"/>
                <a:cs typeface="Courier New"/>
                <a:sym typeface="Courier New"/>
              </a:rPr>
              <a:t>                                        </a:t>
            </a:r>
            <a:r>
              <a:rPr i="1" lang="es-419" sz="1150">
                <a:solidFill>
                  <a:srgbClr val="FFB86C"/>
                </a:solidFill>
                <a:latin typeface="Courier New"/>
                <a:ea typeface="Courier New"/>
                <a:cs typeface="Courier New"/>
                <a:sym typeface="Courier New"/>
              </a:rPr>
              <a:t>vestido</a:t>
            </a:r>
            <a:r>
              <a:rPr lang="es-419" sz="1150">
                <a:solidFill>
                  <a:srgbClr val="F6F6F4"/>
                </a:solidFill>
                <a:latin typeface="Courier New"/>
                <a:ea typeface="Courier New"/>
                <a:cs typeface="Courier New"/>
                <a:sym typeface="Courier New"/>
              </a:rPr>
              <a:t>.color.</a:t>
            </a:r>
            <a:r>
              <a:rPr lang="es-419" sz="1150">
                <a:solidFill>
                  <a:srgbClr val="62E884"/>
                </a:solidFill>
                <a:latin typeface="Courier New"/>
                <a:ea typeface="Courier New"/>
                <a:cs typeface="Courier New"/>
                <a:sym typeface="Courier New"/>
              </a:rPr>
              <a:t>includes</a:t>
            </a:r>
            <a:r>
              <a:rPr lang="es-419" sz="1150">
                <a:solidFill>
                  <a:srgbClr val="F6F6F4"/>
                </a:solidFill>
                <a:latin typeface="Courier New"/>
                <a:ea typeface="Courier New"/>
                <a:cs typeface="Courier New"/>
                <a:sym typeface="Courier New"/>
              </a:rPr>
              <a:t>(value.</a:t>
            </a:r>
            <a:r>
              <a:rPr lang="es-419" sz="1150">
                <a:solidFill>
                  <a:srgbClr val="62E884"/>
                </a:solidFill>
                <a:latin typeface="Courier New"/>
                <a:ea typeface="Courier New"/>
                <a:cs typeface="Courier New"/>
                <a:sym typeface="Courier New"/>
              </a:rPr>
              <a:t>toUpperCase</a:t>
            </a:r>
            <a:r>
              <a:rPr lang="es-419" sz="1150">
                <a:solidFill>
                  <a:srgbClr val="F6F6F4"/>
                </a:solidFill>
                <a:latin typeface="Courier New"/>
                <a:ea typeface="Courier New"/>
                <a:cs typeface="Courier New"/>
                <a:sym typeface="Courier New"/>
              </a:rPr>
              <a:t>()) </a:t>
            </a:r>
            <a:r>
              <a:rPr lang="es-419" sz="1150">
                <a:solidFill>
                  <a:srgbClr val="F286C4"/>
                </a:solidFill>
                <a:latin typeface="Courier New"/>
                <a:ea typeface="Courier New"/>
                <a:cs typeface="Courier New"/>
                <a:sym typeface="Courier New"/>
              </a:rPr>
              <a:t>||</a:t>
            </a:r>
            <a:endParaRPr sz="115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F6F6F4"/>
                </a:solidFill>
                <a:latin typeface="Courier New"/>
                <a:ea typeface="Courier New"/>
                <a:cs typeface="Courier New"/>
                <a:sym typeface="Courier New"/>
              </a:rPr>
              <a:t>                                        </a:t>
            </a:r>
            <a:r>
              <a:rPr i="1" lang="es-419" sz="1150">
                <a:solidFill>
                  <a:srgbClr val="FFB86C"/>
                </a:solidFill>
                <a:latin typeface="Courier New"/>
                <a:ea typeface="Courier New"/>
                <a:cs typeface="Courier New"/>
                <a:sym typeface="Courier New"/>
              </a:rPr>
              <a:t>vestido</a:t>
            </a:r>
            <a:r>
              <a:rPr lang="es-419" sz="1150">
                <a:solidFill>
                  <a:srgbClr val="F6F6F4"/>
                </a:solidFill>
                <a:latin typeface="Courier New"/>
                <a:ea typeface="Courier New"/>
                <a:cs typeface="Courier New"/>
                <a:sym typeface="Courier New"/>
              </a:rPr>
              <a:t>.marca.</a:t>
            </a:r>
            <a:r>
              <a:rPr lang="es-419" sz="1150">
                <a:solidFill>
                  <a:srgbClr val="62E884"/>
                </a:solidFill>
                <a:latin typeface="Courier New"/>
                <a:ea typeface="Courier New"/>
                <a:cs typeface="Courier New"/>
                <a:sym typeface="Courier New"/>
              </a:rPr>
              <a:t>includes</a:t>
            </a:r>
            <a:r>
              <a:rPr lang="es-419" sz="1150">
                <a:solidFill>
                  <a:srgbClr val="F6F6F4"/>
                </a:solidFill>
                <a:latin typeface="Courier New"/>
                <a:ea typeface="Courier New"/>
                <a:cs typeface="Courier New"/>
                <a:sym typeface="Courier New"/>
              </a:rPr>
              <a:t>(value.</a:t>
            </a:r>
            <a:r>
              <a:rPr lang="es-419" sz="1150">
                <a:solidFill>
                  <a:srgbClr val="62E884"/>
                </a:solidFill>
                <a:latin typeface="Courier New"/>
                <a:ea typeface="Courier New"/>
                <a:cs typeface="Courier New"/>
                <a:sym typeface="Courier New"/>
              </a:rPr>
              <a:t>toUpperCase</a:t>
            </a: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F6F6F4"/>
                </a:solidFill>
                <a:latin typeface="Courier New"/>
                <a:ea typeface="Courier New"/>
                <a:cs typeface="Courier New"/>
                <a:sym typeface="Courier New"/>
              </a:rPr>
              <a:t>    </a:t>
            </a:r>
            <a:r>
              <a:rPr lang="es-419" sz="1150">
                <a:solidFill>
                  <a:srgbClr val="62E884"/>
                </a:solidFill>
                <a:latin typeface="Courier New"/>
                <a:ea typeface="Courier New"/>
                <a:cs typeface="Courier New"/>
                <a:sym typeface="Courier New"/>
              </a:rPr>
              <a:t>generarVestidos</a:t>
            </a:r>
            <a:r>
              <a:rPr lang="es-419" sz="1150">
                <a:solidFill>
                  <a:srgbClr val="F6F6F4"/>
                </a:solidFill>
                <a:latin typeface="Courier New"/>
                <a:ea typeface="Courier New"/>
                <a:cs typeface="Courier New"/>
                <a:sym typeface="Courier New"/>
              </a:rPr>
              <a:t>(filtrados);</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350">
              <a:solidFill>
                <a:srgbClr val="62E88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356" name="Google Shape;1356;p156"/>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60" name="Shape 1360"/>
        <p:cNvGrpSpPr/>
        <p:nvPr/>
      </p:nvGrpSpPr>
      <p:grpSpPr>
        <a:xfrm>
          <a:off x="0" y="0"/>
          <a:ext cx="0" cy="0"/>
          <a:chOff x="0" y="0"/>
          <a:chExt cx="0" cy="0"/>
        </a:xfrm>
      </p:grpSpPr>
      <p:sp>
        <p:nvSpPr>
          <p:cNvPr id="1361" name="Google Shape;1361;p157"/>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1362" name="Google Shape;1362;p157"/>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13</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1363" name="Google Shape;1363;p157"/>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67" name="Shape 1367"/>
        <p:cNvGrpSpPr/>
        <p:nvPr/>
      </p:nvGrpSpPr>
      <p:grpSpPr>
        <a:xfrm>
          <a:off x="0" y="0"/>
          <a:ext cx="0" cy="0"/>
          <a:chOff x="0" y="0"/>
          <a:chExt cx="0" cy="0"/>
        </a:xfrm>
      </p:grpSpPr>
      <p:pic>
        <p:nvPicPr>
          <p:cNvPr id="1368" name="Google Shape;1368;p158"/>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369" name="Google Shape;1369;p158"/>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159"/>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Incluir una imagen manipulando el DOM. Luego, realizar al menos dos animaciones encadenadas sobre la misma. </a:t>
            </a:r>
            <a:r>
              <a:rPr lang="es-419" sz="1500">
                <a:solidFill>
                  <a:schemeClr val="dk1"/>
                </a:solidFill>
                <a:highlight>
                  <a:srgbClr val="E0FF00"/>
                </a:highlight>
                <a:latin typeface="Helvetica Neue Light"/>
                <a:ea typeface="Helvetica Neue Light"/>
                <a:cs typeface="Helvetica Neue Light"/>
                <a:sym typeface="Helvetica Neue Light"/>
              </a:rPr>
              <a:t>Es necesario emplear  métodos de jQuery.</a:t>
            </a:r>
            <a:endParaRPr sz="1500">
              <a:solidFill>
                <a:schemeClr val="dk1"/>
              </a:solidFill>
              <a:highlight>
                <a:srgbClr val="E0FF00"/>
              </a:highlight>
              <a:latin typeface="Helvetica Neue Light"/>
              <a:ea typeface="Helvetica Neue Light"/>
              <a:cs typeface="Helvetica Neue Light"/>
              <a:sym typeface="Helvetica Neue Light"/>
            </a:endParaRPr>
          </a:p>
        </p:txBody>
      </p:sp>
      <p:sp>
        <p:nvSpPr>
          <p:cNvPr id="1375" name="Google Shape;1375;p159"/>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IMAGEN ANIMADA</a:t>
            </a:r>
            <a:endParaRPr i="1" sz="2500">
              <a:latin typeface="Anton"/>
              <a:ea typeface="Anton"/>
              <a:cs typeface="Anton"/>
              <a:sym typeface="Anton"/>
            </a:endParaRPr>
          </a:p>
        </p:txBody>
      </p:sp>
      <p:pic>
        <p:nvPicPr>
          <p:cNvPr id="1376" name="Google Shape;1376;p159"/>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377" name="Google Shape;1377;p159"/>
          <p:cNvGrpSpPr/>
          <p:nvPr/>
        </p:nvGrpSpPr>
        <p:grpSpPr>
          <a:xfrm>
            <a:off x="4461600" y="3558775"/>
            <a:ext cx="4527000" cy="985200"/>
            <a:chOff x="4442550" y="4038925"/>
            <a:chExt cx="4527000" cy="985200"/>
          </a:xfrm>
        </p:grpSpPr>
        <p:sp>
          <p:nvSpPr>
            <p:cNvPr id="1378" name="Google Shape;1378;p159"/>
            <p:cNvSpPr txBox="1"/>
            <p:nvPr/>
          </p:nvSpPr>
          <p:spPr>
            <a:xfrm>
              <a:off x="4442550" y="40389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1</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Recordemos que “encadenar animaciones” consiste en disparar animaciones de forma secuencial. Dado que cada animación tiene una determinada duración en milisegundos, se recomienda emplear una proporcional entre ellas.</a:t>
              </a:r>
              <a:endParaRPr sz="1000">
                <a:solidFill>
                  <a:srgbClr val="8215BC"/>
                </a:solidFill>
                <a:latin typeface="Didact Gothic"/>
                <a:ea typeface="Didact Gothic"/>
                <a:cs typeface="Didact Gothic"/>
                <a:sym typeface="Didact Gothic"/>
              </a:endParaRPr>
            </a:p>
          </p:txBody>
        </p:sp>
        <p:pic>
          <p:nvPicPr>
            <p:cNvPr id="1379" name="Google Shape;1379;p159"/>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1380" name="Google Shape;1380;p159"/>
          <p:cNvPicPr preferRelativeResize="0"/>
          <p:nvPr/>
        </p:nvPicPr>
        <p:blipFill>
          <a:blip r:embed="rId5">
            <a:alphaModFix/>
          </a:blip>
          <a:stretch>
            <a:fillRect/>
          </a:stretch>
        </p:blipFill>
        <p:spPr>
          <a:xfrm>
            <a:off x="7731250" y="4743525"/>
            <a:ext cx="1186526" cy="330675"/>
          </a:xfrm>
          <a:prstGeom prst="rect">
            <a:avLst/>
          </a:prstGeom>
          <a:noFill/>
          <a:ln>
            <a:noFill/>
          </a:ln>
        </p:spPr>
      </p:pic>
      <p:pic>
        <p:nvPicPr>
          <p:cNvPr id="1381" name="Google Shape;1381;p159"/>
          <p:cNvPicPr preferRelativeResize="0"/>
          <p:nvPr/>
        </p:nvPicPr>
        <p:blipFill rotWithShape="1">
          <a:blip r:embed="rId6">
            <a:alphaModFix/>
          </a:blip>
          <a:srcRect b="0" l="0" r="60444" t="9665"/>
          <a:stretch/>
        </p:blipFill>
        <p:spPr>
          <a:xfrm>
            <a:off x="-169400" y="0"/>
            <a:ext cx="4088625" cy="514350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160"/>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Incluir una imagen y un contenedor manipulando el DOM. Luego, realizar al menos tres animaciones encadenadas sobre la imagen, y por cada  transición variar el texto del contenedor. </a:t>
            </a:r>
            <a:r>
              <a:rPr lang="es-419" sz="1500">
                <a:solidFill>
                  <a:schemeClr val="dk1"/>
                </a:solidFill>
                <a:highlight>
                  <a:srgbClr val="E0FF00"/>
                </a:highlight>
                <a:latin typeface="Helvetica Neue Light"/>
                <a:ea typeface="Helvetica Neue Light"/>
                <a:cs typeface="Helvetica Neue Light"/>
                <a:sym typeface="Helvetica Neue Light"/>
              </a:rPr>
              <a:t>Es necesario emplear  métodos de jQuery.</a:t>
            </a:r>
            <a:endParaRPr sz="1500">
              <a:solidFill>
                <a:schemeClr val="dk1"/>
              </a:solidFill>
              <a:highlight>
                <a:srgbClr val="E0FF00"/>
              </a:highlight>
              <a:latin typeface="Helvetica Neue Light"/>
              <a:ea typeface="Helvetica Neue Light"/>
              <a:cs typeface="Helvetica Neue Light"/>
              <a:sym typeface="Helvetica Neue Light"/>
            </a:endParaRPr>
          </a:p>
        </p:txBody>
      </p:sp>
      <p:sp>
        <p:nvSpPr>
          <p:cNvPr id="1387" name="Google Shape;1387;p160"/>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BANNER ANIMADO</a:t>
            </a:r>
            <a:endParaRPr i="1" sz="2500">
              <a:latin typeface="Anton"/>
              <a:ea typeface="Anton"/>
              <a:cs typeface="Anton"/>
              <a:sym typeface="Anton"/>
            </a:endParaRPr>
          </a:p>
        </p:txBody>
      </p:sp>
      <p:pic>
        <p:nvPicPr>
          <p:cNvPr id="1388" name="Google Shape;1388;p160"/>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389" name="Google Shape;1389;p160"/>
          <p:cNvGrpSpPr/>
          <p:nvPr/>
        </p:nvGrpSpPr>
        <p:grpSpPr>
          <a:xfrm>
            <a:off x="4572000" y="3718875"/>
            <a:ext cx="4527000" cy="985200"/>
            <a:chOff x="4442550" y="4038925"/>
            <a:chExt cx="4527000" cy="985200"/>
          </a:xfrm>
        </p:grpSpPr>
        <p:sp>
          <p:nvSpPr>
            <p:cNvPr id="1390" name="Google Shape;1390;p160"/>
            <p:cNvSpPr txBox="1"/>
            <p:nvPr/>
          </p:nvSpPr>
          <p:spPr>
            <a:xfrm>
              <a:off x="4442550" y="40389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2</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Dado que es necesario modificar el interior del contenedor cada vez que concluye una animación sobre la imagen, es necesario emplear funciones callbacks para programar este cambio todas las veces que finalice la animación.</a:t>
              </a:r>
              <a:endParaRPr sz="1000">
                <a:solidFill>
                  <a:srgbClr val="8215BC"/>
                </a:solidFill>
                <a:latin typeface="Didact Gothic"/>
                <a:ea typeface="Didact Gothic"/>
                <a:cs typeface="Didact Gothic"/>
                <a:sym typeface="Didact Gothic"/>
              </a:endParaRPr>
            </a:p>
          </p:txBody>
        </p:sp>
        <p:pic>
          <p:nvPicPr>
            <p:cNvPr id="1391" name="Google Shape;1391;p160"/>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1392" name="Google Shape;1392;p160"/>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393" name="Google Shape;1393;p160"/>
          <p:cNvPicPr preferRelativeResize="0"/>
          <p:nvPr/>
        </p:nvPicPr>
        <p:blipFill>
          <a:blip r:embed="rId6">
            <a:alphaModFix/>
          </a:blip>
          <a:stretch>
            <a:fillRect/>
          </a:stretch>
        </p:blipFill>
        <p:spPr>
          <a:xfrm>
            <a:off x="192498" y="2253613"/>
            <a:ext cx="4131761" cy="636275"/>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161"/>
          <p:cNvSpPr txBox="1"/>
          <p:nvPr/>
        </p:nvSpPr>
        <p:spPr>
          <a:xfrm>
            <a:off x="4612200" y="11516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I</a:t>
            </a:r>
            <a:r>
              <a:rPr lang="es-419">
                <a:solidFill>
                  <a:schemeClr val="dk1"/>
                </a:solidFill>
                <a:highlight>
                  <a:schemeClr val="lt1"/>
                </a:highlight>
                <a:latin typeface="Helvetica Neue Light"/>
                <a:ea typeface="Helvetica Neue Light"/>
                <a:cs typeface="Helvetica Neue Light"/>
                <a:sym typeface="Helvetica Neue Light"/>
              </a:rPr>
              <a:t>ncluir un input, un contenedor, y una imagen manipulando el DOM. Luego realizar una o más animaciones sobre la imagen, al detectar un cambio de valor en el input, procesando el valor ingreso, y efectuando un salida en el contenedor con el resultado. La salida mencionada debe destacarse usando una animaciòn. </a:t>
            </a:r>
            <a:r>
              <a:rPr lang="es-419">
                <a:solidFill>
                  <a:schemeClr val="dk1"/>
                </a:solidFill>
                <a:highlight>
                  <a:srgbClr val="E0FF00"/>
                </a:highlight>
                <a:latin typeface="Helvetica Neue Light"/>
                <a:ea typeface="Helvetica Neue Light"/>
                <a:cs typeface="Helvetica Neue Light"/>
                <a:sym typeface="Helvetica Neue Light"/>
              </a:rPr>
              <a:t>Es necesario emplear  métodos de jQuery.</a:t>
            </a:r>
            <a:endParaRPr>
              <a:solidFill>
                <a:schemeClr val="dk1"/>
              </a:solidFill>
              <a:highlight>
                <a:srgbClr val="E0FF00"/>
              </a:highlight>
              <a:latin typeface="Helvetica Neue Light"/>
              <a:ea typeface="Helvetica Neue Light"/>
              <a:cs typeface="Helvetica Neue Light"/>
              <a:sym typeface="Helvetica Neue Light"/>
            </a:endParaRPr>
          </a:p>
        </p:txBody>
      </p:sp>
      <p:sp>
        <p:nvSpPr>
          <p:cNvPr id="1399" name="Google Shape;1399;p161"/>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2700">
                <a:latin typeface="Anton"/>
                <a:ea typeface="Anton"/>
                <a:cs typeface="Anton"/>
                <a:sym typeface="Anton"/>
              </a:rPr>
              <a:t>ENTRADA Y SALIDA ANIMADA</a:t>
            </a:r>
            <a:endParaRPr i="1" sz="2300">
              <a:latin typeface="Anton"/>
              <a:ea typeface="Anton"/>
              <a:cs typeface="Anton"/>
              <a:sym typeface="Anton"/>
            </a:endParaRPr>
          </a:p>
        </p:txBody>
      </p:sp>
      <p:pic>
        <p:nvPicPr>
          <p:cNvPr id="1400" name="Google Shape;1400;p161"/>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401" name="Google Shape;1401;p161"/>
          <p:cNvGrpSpPr/>
          <p:nvPr/>
        </p:nvGrpSpPr>
        <p:grpSpPr>
          <a:xfrm>
            <a:off x="4572000" y="3850175"/>
            <a:ext cx="4527000" cy="985200"/>
            <a:chOff x="4442550" y="4017825"/>
            <a:chExt cx="4527000" cy="985200"/>
          </a:xfrm>
        </p:grpSpPr>
        <p:sp>
          <p:nvSpPr>
            <p:cNvPr id="1402" name="Google Shape;1402;p161"/>
            <p:cNvSpPr txBox="1"/>
            <p:nvPr/>
          </p:nvSpPr>
          <p:spPr>
            <a:xfrm>
              <a:off x="4442550" y="40178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3</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Las animaciones son elementos que nos permiten distinguir entradas y salidas de forma gráfica. Si disparamos animaciones desde manejadores de eventos, los usuarios podrán divisar efectos en distintas partes a destacar de la aplicación.</a:t>
              </a:r>
              <a:endParaRPr sz="1000">
                <a:solidFill>
                  <a:srgbClr val="8215BC"/>
                </a:solidFill>
                <a:latin typeface="Didact Gothic"/>
                <a:ea typeface="Didact Gothic"/>
                <a:cs typeface="Didact Gothic"/>
                <a:sym typeface="Didact Gothic"/>
              </a:endParaRPr>
            </a:p>
          </p:txBody>
        </p:sp>
        <p:pic>
          <p:nvPicPr>
            <p:cNvPr id="1403" name="Google Shape;1403;p161"/>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1404" name="Google Shape;1404;p161"/>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405" name="Google Shape;1405;p161"/>
          <p:cNvPicPr preferRelativeResize="0"/>
          <p:nvPr/>
        </p:nvPicPr>
        <p:blipFill>
          <a:blip r:embed="rId6">
            <a:alphaModFix/>
          </a:blip>
          <a:stretch>
            <a:fillRect/>
          </a:stretch>
        </p:blipFill>
        <p:spPr>
          <a:xfrm>
            <a:off x="104475" y="1125800"/>
            <a:ext cx="4305825" cy="2974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9" name="Shape 179"/>
        <p:cNvGrpSpPr/>
        <p:nvPr/>
      </p:nvGrpSpPr>
      <p:grpSpPr>
        <a:xfrm>
          <a:off x="0" y="0"/>
          <a:ext cx="0" cy="0"/>
          <a:chOff x="0" y="0"/>
          <a:chExt cx="0" cy="0"/>
        </a:xfrm>
      </p:grpSpPr>
      <p:sp>
        <p:nvSpPr>
          <p:cNvPr id="180" name="Google Shape;180;p27"/>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181" name="Google Shape;181;p27"/>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2</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182" name="Google Shape;182;p27"/>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162"/>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Incluir una estructura HTML manipulando el DOM, la cual contenga al menos dos radio buttons. Luego, escuchar el evento </a:t>
            </a:r>
            <a:r>
              <a:rPr lang="es-419" sz="1300">
                <a:solidFill>
                  <a:srgbClr val="8215BC"/>
                </a:solidFill>
                <a:highlight>
                  <a:schemeClr val="lt1"/>
                </a:highlight>
                <a:latin typeface="Helvetica Neue Light"/>
                <a:ea typeface="Helvetica Neue Light"/>
                <a:cs typeface="Helvetica Neue Light"/>
                <a:sym typeface="Helvetica Neue Light"/>
              </a:rPr>
              <a:t>click</a:t>
            </a:r>
            <a:r>
              <a:rPr lang="es-419" sz="1300">
                <a:solidFill>
                  <a:schemeClr val="dk1"/>
                </a:solidFill>
                <a:highlight>
                  <a:schemeClr val="lt1"/>
                </a:highlight>
                <a:latin typeface="Helvetica Neue Light"/>
                <a:ea typeface="Helvetica Neue Light"/>
                <a:cs typeface="Helvetica Neue Light"/>
                <a:sym typeface="Helvetica Neue Light"/>
              </a:rPr>
              <a:t> sobre los botones de la interfaz, y disparar diferentes animaciones por cada elemento.</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Si las animaciones se realizan sobre la misma imagen o contenedor, se recomienda establecer un control sobre los botones, para evitar que las animaciones se superpongan. </a:t>
            </a:r>
            <a:r>
              <a:rPr lang="es-419" sz="1300">
                <a:solidFill>
                  <a:schemeClr val="dk1"/>
                </a:solidFill>
                <a:highlight>
                  <a:srgbClr val="E0FF00"/>
                </a:highlight>
                <a:latin typeface="Helvetica Neue Light"/>
                <a:ea typeface="Helvetica Neue Light"/>
                <a:cs typeface="Helvetica Neue Light"/>
                <a:sym typeface="Helvetica Neue Light"/>
              </a:rPr>
              <a:t>Es necesario emplear  métodos de jQuery.</a:t>
            </a:r>
            <a:endParaRPr sz="1300">
              <a:solidFill>
                <a:schemeClr val="dk1"/>
              </a:solidFill>
              <a:highlight>
                <a:srgbClr val="E0FF00"/>
              </a:highlight>
              <a:latin typeface="Helvetica Neue Light"/>
              <a:ea typeface="Helvetica Neue Light"/>
              <a:cs typeface="Helvetica Neue Light"/>
              <a:sym typeface="Helvetica Neue Light"/>
            </a:endParaRPr>
          </a:p>
        </p:txBody>
      </p:sp>
      <p:sp>
        <p:nvSpPr>
          <p:cNvPr id="1411" name="Google Shape;1411;p162"/>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INTERFAZ ANIMADA</a:t>
            </a:r>
            <a:endParaRPr i="1" sz="2500">
              <a:latin typeface="Anton"/>
              <a:ea typeface="Anton"/>
              <a:cs typeface="Anton"/>
              <a:sym typeface="Anton"/>
            </a:endParaRPr>
          </a:p>
        </p:txBody>
      </p:sp>
      <p:pic>
        <p:nvPicPr>
          <p:cNvPr id="1412" name="Google Shape;1412;p162"/>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413" name="Google Shape;1413;p162"/>
          <p:cNvGrpSpPr/>
          <p:nvPr/>
        </p:nvGrpSpPr>
        <p:grpSpPr>
          <a:xfrm>
            <a:off x="4572000" y="3795075"/>
            <a:ext cx="4527000" cy="985200"/>
            <a:chOff x="4442550" y="4038925"/>
            <a:chExt cx="4527000" cy="985200"/>
          </a:xfrm>
        </p:grpSpPr>
        <p:sp>
          <p:nvSpPr>
            <p:cNvPr id="1414" name="Google Shape;1414;p162"/>
            <p:cNvSpPr txBox="1"/>
            <p:nvPr/>
          </p:nvSpPr>
          <p:spPr>
            <a:xfrm>
              <a:off x="4442550" y="40389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4</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800">
                  <a:solidFill>
                    <a:schemeClr val="dk1"/>
                  </a:solidFill>
                  <a:latin typeface="Didact Gothic"/>
                  <a:ea typeface="Didact Gothic"/>
                  <a:cs typeface="Didact Gothic"/>
                  <a:sym typeface="Didact Gothic"/>
                </a:rPr>
                <a:t>Las interfaces animadas garantizan un nivel alto de interactividad; pero si existe más de una animación operando sobre el mismo elemento, hay que establecer un medio de control para obtener el efecto deseado. Dependiendo el caso, esto puede solucionarse encadenando, retrasando una animación con </a:t>
              </a:r>
              <a:r>
                <a:rPr lang="es-419" sz="800">
                  <a:solidFill>
                    <a:srgbClr val="8215BC"/>
                  </a:solidFill>
                  <a:latin typeface="Didact Gothic"/>
                  <a:ea typeface="Didact Gothic"/>
                  <a:cs typeface="Didact Gothic"/>
                  <a:sym typeface="Didact Gothic"/>
                </a:rPr>
                <a:t>delay,</a:t>
              </a:r>
              <a:r>
                <a:rPr lang="es-419" sz="800">
                  <a:solidFill>
                    <a:schemeClr val="dk1"/>
                  </a:solidFill>
                  <a:latin typeface="Didact Gothic"/>
                  <a:ea typeface="Didact Gothic"/>
                  <a:cs typeface="Didact Gothic"/>
                  <a:sym typeface="Didact Gothic"/>
                </a:rPr>
                <a:t> o desactivando eventos que disparan otras animación mientras una esté en curso.</a:t>
              </a:r>
              <a:endParaRPr sz="800">
                <a:solidFill>
                  <a:srgbClr val="8215BC"/>
                </a:solidFill>
                <a:latin typeface="Didact Gothic"/>
                <a:ea typeface="Didact Gothic"/>
                <a:cs typeface="Didact Gothic"/>
                <a:sym typeface="Didact Gothic"/>
              </a:endParaRPr>
            </a:p>
          </p:txBody>
        </p:sp>
        <p:pic>
          <p:nvPicPr>
            <p:cNvPr id="1415" name="Google Shape;1415;p162"/>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1416" name="Google Shape;1416;p162"/>
          <p:cNvPicPr preferRelativeResize="0"/>
          <p:nvPr/>
        </p:nvPicPr>
        <p:blipFill>
          <a:blip r:embed="rId5">
            <a:alphaModFix/>
          </a:blip>
          <a:stretch>
            <a:fillRect/>
          </a:stretch>
        </p:blipFill>
        <p:spPr>
          <a:xfrm>
            <a:off x="7823650" y="4771125"/>
            <a:ext cx="1186526" cy="330675"/>
          </a:xfrm>
          <a:prstGeom prst="rect">
            <a:avLst/>
          </a:prstGeom>
          <a:noFill/>
          <a:ln>
            <a:noFill/>
          </a:ln>
        </p:spPr>
      </p:pic>
      <p:pic>
        <p:nvPicPr>
          <p:cNvPr id="1417" name="Google Shape;1417;p162"/>
          <p:cNvPicPr preferRelativeResize="0"/>
          <p:nvPr/>
        </p:nvPicPr>
        <p:blipFill>
          <a:blip r:embed="rId6">
            <a:alphaModFix/>
          </a:blip>
          <a:stretch>
            <a:fillRect/>
          </a:stretch>
        </p:blipFill>
        <p:spPr>
          <a:xfrm>
            <a:off x="138600" y="971550"/>
            <a:ext cx="4267200" cy="3200400"/>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163"/>
          <p:cNvSpPr txBox="1"/>
          <p:nvPr/>
        </p:nvSpPr>
        <p:spPr>
          <a:xfrm>
            <a:off x="4612200" y="11516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Incluir un contenedor manipulando el DOM. El mismo debe representar un cronómetro, en el cual se modifique su contenido cada segundo, usando una animación.</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Se recomienda crear una función con la cabecera </a:t>
            </a:r>
            <a:r>
              <a:rPr lang="es-419">
                <a:solidFill>
                  <a:srgbClr val="8215BC"/>
                </a:solidFill>
                <a:highlight>
                  <a:schemeClr val="lt1"/>
                </a:highlight>
                <a:latin typeface="Helvetica Neue Light"/>
                <a:ea typeface="Helvetica Neue Light"/>
                <a:cs typeface="Helvetica Neue Light"/>
                <a:sym typeface="Helvetica Neue Light"/>
              </a:rPr>
              <a:t>cronometro(selector)</a:t>
            </a:r>
            <a:r>
              <a:rPr lang="es-419">
                <a:solidFill>
                  <a:schemeClr val="dk1"/>
                </a:solidFill>
                <a:highlight>
                  <a:schemeClr val="lt1"/>
                </a:highlight>
                <a:latin typeface="Helvetica Neue Light"/>
                <a:ea typeface="Helvetica Neue Light"/>
                <a:cs typeface="Helvetica Neue Light"/>
                <a:sym typeface="Helvetica Neue Light"/>
              </a:rPr>
              <a:t>, dentro de la cual se codifiquen la lógica de modificación y animación cada ciertos segundos. </a:t>
            </a:r>
            <a:r>
              <a:rPr lang="es-419">
                <a:solidFill>
                  <a:schemeClr val="dk1"/>
                </a:solidFill>
                <a:highlight>
                  <a:srgbClr val="E0FF00"/>
                </a:highlight>
                <a:latin typeface="Helvetica Neue Light"/>
                <a:ea typeface="Helvetica Neue Light"/>
                <a:cs typeface="Helvetica Neue Light"/>
                <a:sym typeface="Helvetica Neue Light"/>
              </a:rPr>
              <a:t>Es necesario emplear  métodos de jQuery.</a:t>
            </a:r>
            <a:endParaRPr>
              <a:solidFill>
                <a:schemeClr val="dk1"/>
              </a:solidFill>
              <a:highlight>
                <a:srgbClr val="E0FF00"/>
              </a:highlight>
              <a:latin typeface="Helvetica Neue Light"/>
              <a:ea typeface="Helvetica Neue Light"/>
              <a:cs typeface="Helvetica Neue Light"/>
              <a:sym typeface="Helvetica Neue Light"/>
            </a:endParaRPr>
          </a:p>
        </p:txBody>
      </p:sp>
      <p:sp>
        <p:nvSpPr>
          <p:cNvPr id="1423" name="Google Shape;1423;p163"/>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CRONÓMETRO ANIMADO</a:t>
            </a:r>
            <a:endParaRPr i="1" sz="2500">
              <a:latin typeface="Anton"/>
              <a:ea typeface="Anton"/>
              <a:cs typeface="Anton"/>
              <a:sym typeface="Anton"/>
            </a:endParaRPr>
          </a:p>
        </p:txBody>
      </p:sp>
      <p:pic>
        <p:nvPicPr>
          <p:cNvPr id="1424" name="Google Shape;1424;p163"/>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425" name="Google Shape;1425;p163"/>
          <p:cNvGrpSpPr/>
          <p:nvPr/>
        </p:nvGrpSpPr>
        <p:grpSpPr>
          <a:xfrm>
            <a:off x="4572000" y="3795075"/>
            <a:ext cx="4527000" cy="985200"/>
            <a:chOff x="4442550" y="4038925"/>
            <a:chExt cx="4527000" cy="985200"/>
          </a:xfrm>
        </p:grpSpPr>
        <p:sp>
          <p:nvSpPr>
            <p:cNvPr id="1426" name="Google Shape;1426;p163"/>
            <p:cNvSpPr txBox="1"/>
            <p:nvPr/>
          </p:nvSpPr>
          <p:spPr>
            <a:xfrm>
              <a:off x="4442550" y="40389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5</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Recordemos que un (1) segundo equivale a mil (1000). El cronómetro deberá efectuar un animación cada segundo, modificando el interior del contendor escogido. Recordamos que podemos llamar a cualquier función dentro del callback de animación.</a:t>
              </a:r>
              <a:endParaRPr sz="1000">
                <a:solidFill>
                  <a:srgbClr val="8215BC"/>
                </a:solidFill>
                <a:latin typeface="Didact Gothic"/>
                <a:ea typeface="Didact Gothic"/>
                <a:cs typeface="Didact Gothic"/>
                <a:sym typeface="Didact Gothic"/>
              </a:endParaRPr>
            </a:p>
          </p:txBody>
        </p:sp>
        <p:pic>
          <p:nvPicPr>
            <p:cNvPr id="1427" name="Google Shape;1427;p163"/>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1428" name="Google Shape;1428;p163"/>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429" name="Google Shape;1429;p163"/>
          <p:cNvPicPr preferRelativeResize="0"/>
          <p:nvPr/>
        </p:nvPicPr>
        <p:blipFill rotWithShape="1">
          <a:blip r:embed="rId6">
            <a:alphaModFix/>
          </a:blip>
          <a:srcRect b="0" l="8762" r="10844" t="0"/>
          <a:stretch/>
        </p:blipFill>
        <p:spPr>
          <a:xfrm>
            <a:off x="343275" y="136700"/>
            <a:ext cx="3969825" cy="4872175"/>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33" name="Shape 1433"/>
        <p:cNvGrpSpPr/>
        <p:nvPr/>
      </p:nvGrpSpPr>
      <p:grpSpPr>
        <a:xfrm>
          <a:off x="0" y="0"/>
          <a:ext cx="0" cy="0"/>
          <a:chOff x="0" y="0"/>
          <a:chExt cx="0" cy="0"/>
        </a:xfrm>
      </p:grpSpPr>
      <p:pic>
        <p:nvPicPr>
          <p:cNvPr id="1434" name="Google Shape;1434;p164"/>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435" name="Google Shape;1435;p164"/>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39" name="Shape 1439"/>
        <p:cNvGrpSpPr/>
        <p:nvPr/>
      </p:nvGrpSpPr>
      <p:grpSpPr>
        <a:xfrm>
          <a:off x="0" y="0"/>
          <a:ext cx="0" cy="0"/>
          <a:chOff x="0" y="0"/>
          <a:chExt cx="0" cy="0"/>
        </a:xfrm>
      </p:grpSpPr>
      <p:sp>
        <p:nvSpPr>
          <p:cNvPr id="1440" name="Google Shape;1440;p16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441" name="Google Shape;1441;p165"/>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1442" name="Google Shape;1442;p165"/>
          <p:cNvSpPr txBox="1"/>
          <p:nvPr/>
        </p:nvSpPr>
        <p:spPr>
          <a:xfrm>
            <a:off x="53975" y="1132850"/>
            <a:ext cx="8997900" cy="2024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150">
                <a:solidFill>
                  <a:srgbClr val="F286C4"/>
                </a:solidFill>
                <a:latin typeface="Courier New"/>
                <a:ea typeface="Courier New"/>
                <a:cs typeface="Courier New"/>
                <a:sym typeface="Courier New"/>
              </a:rPr>
              <a:t>const</a:t>
            </a:r>
            <a:r>
              <a:rPr lang="es-419" sz="1150">
                <a:solidFill>
                  <a:srgbClr val="F6F6F4"/>
                </a:solidFill>
                <a:latin typeface="Courier New"/>
                <a:ea typeface="Courier New"/>
                <a:cs typeface="Courier New"/>
                <a:sym typeface="Courier New"/>
              </a:rPr>
              <a:t> </a:t>
            </a:r>
            <a:r>
              <a:rPr lang="es-419" sz="1150">
                <a:solidFill>
                  <a:srgbClr val="BF9EEE"/>
                </a:solidFill>
                <a:latin typeface="Courier New"/>
                <a:ea typeface="Courier New"/>
                <a:cs typeface="Courier New"/>
                <a:sym typeface="Courier New"/>
              </a:rPr>
              <a:t>URLIMG</a:t>
            </a:r>
            <a:r>
              <a:rPr lang="es-419" sz="1150">
                <a:solidFill>
                  <a:srgbClr val="F6F6F4"/>
                </a:solidFill>
                <a:latin typeface="Courier New"/>
                <a:ea typeface="Courier New"/>
                <a:cs typeface="Courier New"/>
                <a:sym typeface="Courier New"/>
              </a:rPr>
              <a:t> </a:t>
            </a:r>
            <a:r>
              <a:rPr lang="es-419" sz="1150">
                <a:solidFill>
                  <a:srgbClr val="F286C4"/>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 </a:t>
            </a:r>
            <a:r>
              <a:rPr lang="es-419" sz="1150">
                <a:solidFill>
                  <a:srgbClr val="DEE492"/>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https://res.cloudinary.com/hdsqazxtw/image/upload/v1559681445/logo_coderhouse_2_bmqbet.png</a:t>
            </a:r>
            <a:r>
              <a:rPr lang="es-419" sz="1150">
                <a:solidFill>
                  <a:srgbClr val="DEE492"/>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62E884"/>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r>
              <a:rPr lang="es-419" sz="1150">
                <a:solidFill>
                  <a:srgbClr val="DEE492"/>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body</a:t>
            </a:r>
            <a:r>
              <a:rPr lang="es-419" sz="1150">
                <a:solidFill>
                  <a:srgbClr val="DEE492"/>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r>
              <a:rPr lang="es-419" sz="1150">
                <a:solidFill>
                  <a:srgbClr val="62E884"/>
                </a:solidFill>
                <a:latin typeface="Courier New"/>
                <a:ea typeface="Courier New"/>
                <a:cs typeface="Courier New"/>
                <a:sym typeface="Courier New"/>
              </a:rPr>
              <a:t>append</a:t>
            </a:r>
            <a:r>
              <a:rPr lang="es-419" sz="1150">
                <a:solidFill>
                  <a:srgbClr val="F6F6F4"/>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`&lt;img id="logoCoder" src="</a:t>
            </a:r>
            <a:r>
              <a:rPr lang="es-419" sz="1150">
                <a:solidFill>
                  <a:srgbClr val="F286C4"/>
                </a:solidFill>
                <a:latin typeface="Courier New"/>
                <a:ea typeface="Courier New"/>
                <a:cs typeface="Courier New"/>
                <a:sym typeface="Courier New"/>
              </a:rPr>
              <a:t>${</a:t>
            </a:r>
            <a:r>
              <a:rPr lang="es-419" sz="1150">
                <a:solidFill>
                  <a:srgbClr val="BF9EEE"/>
                </a:solidFill>
                <a:latin typeface="Courier New"/>
                <a:ea typeface="Courier New"/>
                <a:cs typeface="Courier New"/>
                <a:sym typeface="Courier New"/>
              </a:rPr>
              <a:t>URLIMG</a:t>
            </a:r>
            <a:r>
              <a:rPr lang="es-419" sz="1150">
                <a:solidFill>
                  <a:srgbClr val="F286C4"/>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 width="150" height="150"&gt;`</a:t>
            </a: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62E884"/>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r>
              <a:rPr lang="es-419" sz="1150">
                <a:solidFill>
                  <a:srgbClr val="DEE492"/>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#logoCoder</a:t>
            </a:r>
            <a:r>
              <a:rPr lang="es-419" sz="1150">
                <a:solidFill>
                  <a:srgbClr val="DEE492"/>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F6F6F4"/>
                </a:solidFill>
                <a:latin typeface="Courier New"/>
                <a:ea typeface="Courier New"/>
                <a:cs typeface="Courier New"/>
                <a:sym typeface="Courier New"/>
              </a:rPr>
              <a:t>    .</a:t>
            </a:r>
            <a:r>
              <a:rPr lang="es-419" sz="1150">
                <a:solidFill>
                  <a:srgbClr val="62E884"/>
                </a:solidFill>
                <a:latin typeface="Courier New"/>
                <a:ea typeface="Courier New"/>
                <a:cs typeface="Courier New"/>
                <a:sym typeface="Courier New"/>
              </a:rPr>
              <a:t>fadeOut</a:t>
            </a:r>
            <a:r>
              <a:rPr lang="es-419" sz="1150">
                <a:solidFill>
                  <a:srgbClr val="F6F6F4"/>
                </a:solidFill>
                <a:latin typeface="Courier New"/>
                <a:ea typeface="Courier New"/>
                <a:cs typeface="Courier New"/>
                <a:sym typeface="Courier New"/>
              </a:rPr>
              <a:t>(</a:t>
            </a:r>
            <a:r>
              <a:rPr lang="es-419" sz="1150">
                <a:solidFill>
                  <a:srgbClr val="BF9EEE"/>
                </a:solidFill>
                <a:latin typeface="Courier New"/>
                <a:ea typeface="Courier New"/>
                <a:cs typeface="Courier New"/>
                <a:sym typeface="Courier New"/>
              </a:rPr>
              <a:t>2000</a:t>
            </a: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F6F6F4"/>
                </a:solidFill>
                <a:latin typeface="Courier New"/>
                <a:ea typeface="Courier New"/>
                <a:cs typeface="Courier New"/>
                <a:sym typeface="Courier New"/>
              </a:rPr>
              <a:t>        .</a:t>
            </a:r>
            <a:r>
              <a:rPr lang="es-419" sz="1150">
                <a:solidFill>
                  <a:srgbClr val="62E884"/>
                </a:solidFill>
                <a:latin typeface="Courier New"/>
                <a:ea typeface="Courier New"/>
                <a:cs typeface="Courier New"/>
                <a:sym typeface="Courier New"/>
              </a:rPr>
              <a:t>fadeIn</a:t>
            </a:r>
            <a:r>
              <a:rPr lang="es-419" sz="1150">
                <a:solidFill>
                  <a:srgbClr val="F6F6F4"/>
                </a:solidFill>
                <a:latin typeface="Courier New"/>
                <a:ea typeface="Courier New"/>
                <a:cs typeface="Courier New"/>
                <a:sym typeface="Courier New"/>
              </a:rPr>
              <a:t>(</a:t>
            </a:r>
            <a:r>
              <a:rPr lang="es-419" sz="1150">
                <a:solidFill>
                  <a:srgbClr val="BF9EEE"/>
                </a:solidFill>
                <a:latin typeface="Courier New"/>
                <a:ea typeface="Courier New"/>
                <a:cs typeface="Courier New"/>
                <a:sym typeface="Courier New"/>
              </a:rPr>
              <a:t>2000</a:t>
            </a: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443" name="Google Shape;1443;p165"/>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47" name="Shape 1447"/>
        <p:cNvGrpSpPr/>
        <p:nvPr/>
      </p:nvGrpSpPr>
      <p:grpSpPr>
        <a:xfrm>
          <a:off x="0" y="0"/>
          <a:ext cx="0" cy="0"/>
          <a:chOff x="0" y="0"/>
          <a:chExt cx="0" cy="0"/>
        </a:xfrm>
      </p:grpSpPr>
      <p:sp>
        <p:nvSpPr>
          <p:cNvPr id="1448" name="Google Shape;1448;p166"/>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449" name="Google Shape;1449;p166"/>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1450" name="Google Shape;1450;p166"/>
          <p:cNvSpPr txBox="1"/>
          <p:nvPr/>
        </p:nvSpPr>
        <p:spPr>
          <a:xfrm>
            <a:off x="0" y="1093175"/>
            <a:ext cx="9144000" cy="2794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DURACION</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2000</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62E88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body</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append</a:t>
            </a:r>
            <a:r>
              <a:rPr lang="es-419" sz="1100">
                <a:solidFill>
                  <a:srgbClr val="F6F6F4"/>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`&lt;div&gt;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&lt;img id="logoBanner" src="</a:t>
            </a:r>
            <a:r>
              <a:rPr lang="es-419" sz="1100">
                <a:solidFill>
                  <a:srgbClr val="F286C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URLIMG</a:t>
            </a:r>
            <a:r>
              <a:rPr lang="es-419" sz="1100">
                <a:solidFill>
                  <a:srgbClr val="F286C4"/>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 width="150" height="150"  style="float: left"&gt;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&lt;h2 id="textBanner"&gt;APRENDE&lt;/h2&gt;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&lt;/div&gt;`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62E88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#logoBanner</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fadeOut</a:t>
            </a:r>
            <a:r>
              <a:rPr lang="es-419" sz="1100">
                <a:solidFill>
                  <a:srgbClr val="F6F6F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DURACION</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=&gt;</a:t>
            </a:r>
            <a:r>
              <a:rPr lang="es-419" sz="1100">
                <a:solidFill>
                  <a:srgbClr val="F6F6F4"/>
                </a:solidFill>
                <a:latin typeface="Courier New"/>
                <a:ea typeface="Courier New"/>
                <a:cs typeface="Courier New"/>
                <a:sym typeface="Courier New"/>
              </a:rPr>
              <a:t> { </a:t>
            </a:r>
            <a:r>
              <a:rPr lang="es-419" sz="1100">
                <a:solidFill>
                  <a:srgbClr val="62E88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#textBanner</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html</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PROGRAMACIÓN</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fadeIn</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DURACION</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=&gt;</a:t>
            </a:r>
            <a:r>
              <a:rPr lang="es-419" sz="1100">
                <a:solidFill>
                  <a:srgbClr val="F6F6F4"/>
                </a:solidFill>
                <a:latin typeface="Courier New"/>
                <a:ea typeface="Courier New"/>
                <a:cs typeface="Courier New"/>
                <a:sym typeface="Courier New"/>
              </a:rPr>
              <a:t>  { </a:t>
            </a:r>
            <a:r>
              <a:rPr lang="es-419" sz="1100">
                <a:solidFill>
                  <a:srgbClr val="62E88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#textBanner</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html</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CON JAVASCRIPT</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animate</a:t>
            </a:r>
            <a:r>
              <a:rPr lang="es-419" sz="1100">
                <a:solidFill>
                  <a:srgbClr val="F6F6F4"/>
                </a:solidFill>
                <a:latin typeface="Courier New"/>
                <a:ea typeface="Courier New"/>
                <a:cs typeface="Courier New"/>
                <a:sym typeface="Courier New"/>
              </a:rPr>
              <a:t>({ opacity</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0.75</a:t>
            </a:r>
            <a:r>
              <a:rPr lang="es-419" sz="1100">
                <a:solidFill>
                  <a:srgbClr val="F6F6F4"/>
                </a:solidFill>
                <a:latin typeface="Courier New"/>
                <a:ea typeface="Courier New"/>
                <a:cs typeface="Courier New"/>
                <a:sym typeface="Courier New"/>
              </a:rPr>
              <a:t>,  margin</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+=50</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 </a:t>
            </a:r>
            <a:endParaRPr sz="1100">
              <a:solidFill>
                <a:srgbClr val="F6F6F4"/>
              </a:solidFill>
              <a:latin typeface="Courier New"/>
              <a:ea typeface="Courier New"/>
              <a:cs typeface="Courier New"/>
              <a:sym typeface="Courier New"/>
            </a:endParaRPr>
          </a:p>
          <a:p>
            <a:pPr indent="457200" lvl="0" marL="1371600" rtl="0" algn="l">
              <a:lnSpc>
                <a:spcPct val="135714"/>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DURACION</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457200" lvl="0" marL="137160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=&gt;</a:t>
            </a:r>
            <a:r>
              <a:rPr lang="es-419" sz="1100">
                <a:solidFill>
                  <a:srgbClr val="F6F6F4"/>
                </a:solidFill>
                <a:latin typeface="Courier New"/>
                <a:ea typeface="Courier New"/>
                <a:cs typeface="Courier New"/>
                <a:sym typeface="Courier New"/>
              </a:rPr>
              <a:t> { </a:t>
            </a:r>
            <a:r>
              <a:rPr lang="es-419" sz="1100">
                <a:solidFill>
                  <a:srgbClr val="62E88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#textBanner</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html</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EN CODERHOUSE</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451" name="Google Shape;1451;p166"/>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55" name="Shape 1455"/>
        <p:cNvGrpSpPr/>
        <p:nvPr/>
      </p:nvGrpSpPr>
      <p:grpSpPr>
        <a:xfrm>
          <a:off x="0" y="0"/>
          <a:ext cx="0" cy="0"/>
          <a:chOff x="0" y="0"/>
          <a:chExt cx="0" cy="0"/>
        </a:xfrm>
      </p:grpSpPr>
      <p:sp>
        <p:nvSpPr>
          <p:cNvPr id="1456" name="Google Shape;1456;p167"/>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457" name="Google Shape;1457;p167"/>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1458" name="Google Shape;1458;p167"/>
          <p:cNvSpPr txBox="1"/>
          <p:nvPr/>
        </p:nvSpPr>
        <p:spPr>
          <a:xfrm>
            <a:off x="369750" y="978850"/>
            <a:ext cx="8404500" cy="3579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&lt;img id="logoUI" src="</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URLIMG</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width="150" height="150"  style="float: left"&gt;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&lt;input id="entradaUI" type="text"&gt;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&lt;h3 id="salidaUI"&gt;&lt;/h3&gt;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&lt;/div&gt;`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#entradaUI</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keyup</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#salidaUI</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hide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.target.value.</a:t>
            </a:r>
            <a:r>
              <a:rPr lang="es-419" sz="1050">
                <a:solidFill>
                  <a:srgbClr val="62E884"/>
                </a:solidFill>
                <a:latin typeface="Courier New"/>
                <a:ea typeface="Courier New"/>
                <a:cs typeface="Courier New"/>
                <a:sym typeface="Courier New"/>
              </a:rPr>
              <a:t>toUpperCase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slideDown</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400</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#logoUI</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animate</a:t>
            </a:r>
            <a:r>
              <a:rPr lang="es-419" sz="1050">
                <a:solidFill>
                  <a:srgbClr val="F6F6F4"/>
                </a:solidFill>
                <a:latin typeface="Courier New"/>
                <a:ea typeface="Courier New"/>
                <a:cs typeface="Courier New"/>
                <a:sym typeface="Courier New"/>
              </a:rPr>
              <a:t>({ opacity</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.75</a:t>
            </a:r>
            <a:r>
              <a:rPr lang="es-419" sz="1050">
                <a:solidFill>
                  <a:srgbClr val="F6F6F4"/>
                </a:solidFill>
                <a:latin typeface="Courier New"/>
                <a:ea typeface="Courier New"/>
                <a:cs typeface="Courier New"/>
                <a:sym typeface="Courier New"/>
              </a:rPr>
              <a:t>} , </a:t>
            </a:r>
            <a:r>
              <a:rPr lang="es-419" sz="1050">
                <a:solidFill>
                  <a:srgbClr val="BF9EEE"/>
                </a:solidFill>
                <a:latin typeface="Courier New"/>
                <a:ea typeface="Courier New"/>
                <a:cs typeface="Courier New"/>
                <a:sym typeface="Courier New"/>
              </a:rPr>
              <a:t>100</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animate</a:t>
            </a:r>
            <a:r>
              <a:rPr lang="es-419" sz="1050">
                <a:solidFill>
                  <a:srgbClr val="F6F6F4"/>
                </a:solidFill>
                <a:latin typeface="Courier New"/>
                <a:ea typeface="Courier New"/>
                <a:cs typeface="Courier New"/>
                <a:sym typeface="Courier New"/>
              </a:rPr>
              <a:t>({ opacity</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1</a:t>
            </a:r>
            <a:r>
              <a:rPr lang="es-419" sz="1050">
                <a:solidFill>
                  <a:srgbClr val="F6F6F4"/>
                </a:solidFill>
                <a:latin typeface="Courier New"/>
                <a:ea typeface="Courier New"/>
                <a:cs typeface="Courier New"/>
                <a:sym typeface="Courier New"/>
              </a:rPr>
              <a:t> } , </a:t>
            </a:r>
            <a:r>
              <a:rPr lang="es-419" sz="1050">
                <a:solidFill>
                  <a:srgbClr val="BF9EEE"/>
                </a:solidFill>
                <a:latin typeface="Courier New"/>
                <a:ea typeface="Courier New"/>
                <a:cs typeface="Courier New"/>
                <a:sym typeface="Courier New"/>
              </a:rPr>
              <a:t>100</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459" name="Google Shape;1459;p167"/>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63" name="Shape 1463"/>
        <p:cNvGrpSpPr/>
        <p:nvPr/>
      </p:nvGrpSpPr>
      <p:grpSpPr>
        <a:xfrm>
          <a:off x="0" y="0"/>
          <a:ext cx="0" cy="0"/>
          <a:chOff x="0" y="0"/>
          <a:chExt cx="0" cy="0"/>
        </a:xfrm>
      </p:grpSpPr>
      <p:sp>
        <p:nvSpPr>
          <p:cNvPr id="1464" name="Google Shape;1464;p16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465" name="Google Shape;1465;p168"/>
          <p:cNvSpPr txBox="1"/>
          <p:nvPr/>
        </p:nvSpPr>
        <p:spPr>
          <a:xfrm>
            <a:off x="667200" y="43650"/>
            <a:ext cx="7809600" cy="79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1466" name="Google Shape;1466;p168"/>
          <p:cNvSpPr txBox="1"/>
          <p:nvPr/>
        </p:nvSpPr>
        <p:spPr>
          <a:xfrm>
            <a:off x="631650" y="670725"/>
            <a:ext cx="7880700" cy="4472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body</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append</a:t>
            </a:r>
            <a:r>
              <a:rPr lang="es-419" sz="950">
                <a:solidFill>
                  <a:srgbClr val="F6F6F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`&lt;div&gt;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&lt;img id="logoGUI" src="</a:t>
            </a:r>
            <a:r>
              <a:rPr lang="es-419" sz="950">
                <a:solidFill>
                  <a:srgbClr val="F286C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URLIMG</a:t>
            </a:r>
            <a:r>
              <a:rPr lang="es-419" sz="950">
                <a:solidFill>
                  <a:srgbClr val="F286C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width="150" height="150"  style="float: left"&gt;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&lt;button id='btnSi'&gt;SI&lt;/button&gt;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&lt;button id='btnNo'&gt;NO&lt;/button&gt;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&lt;h2 id="salidaGUI"&gt;&lt;/h2&gt;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&lt;/div&gt;`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#btnSi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click</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function</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a:t>
            </a:r>
            <a:r>
              <a:rPr lang="es-419" sz="950">
                <a:solidFill>
                  <a:srgbClr val="F6F6F4"/>
                </a:solidFill>
                <a:latin typeface="Courier New"/>
                <a:ea typeface="Courier New"/>
                <a:cs typeface="Courier New"/>
                <a:sym typeface="Courier New"/>
              </a:rPr>
              <a:t>) {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#btnNo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true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#btnSi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true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#salidaGUI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html</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ACEPTADO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fadeIn</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500</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delay</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400</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fadeOut</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500</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#btnNo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false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#btnSi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false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#btnNo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click</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function</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a:t>
            </a:r>
            <a:r>
              <a:rPr lang="es-419" sz="950">
                <a:solidFill>
                  <a:srgbClr val="F6F6F4"/>
                </a:solidFill>
                <a:latin typeface="Courier New"/>
                <a:ea typeface="Courier New"/>
                <a:cs typeface="Courier New"/>
                <a:sym typeface="Courier New"/>
              </a:rPr>
              <a:t>) {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#btnNo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true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#btnSi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true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#salidaGUI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html</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RECHAZADO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fadeIn</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500</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delay</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400</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fadeOut</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500</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#btnNo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false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#btnSi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false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467" name="Google Shape;1467;p168"/>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71" name="Shape 1471"/>
        <p:cNvGrpSpPr/>
        <p:nvPr/>
      </p:nvGrpSpPr>
      <p:grpSpPr>
        <a:xfrm>
          <a:off x="0" y="0"/>
          <a:ext cx="0" cy="0"/>
          <a:chOff x="0" y="0"/>
          <a:chExt cx="0" cy="0"/>
        </a:xfrm>
      </p:grpSpPr>
      <p:sp>
        <p:nvSpPr>
          <p:cNvPr id="1472" name="Google Shape;1472;p169"/>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473" name="Google Shape;1473;p169"/>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1474" name="Google Shape;1474;p169"/>
          <p:cNvSpPr txBox="1"/>
          <p:nvPr/>
        </p:nvSpPr>
        <p:spPr>
          <a:xfrm>
            <a:off x="631650" y="809325"/>
            <a:ext cx="7880700" cy="4296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&lt;h1 id='reloj'&gt;&lt;/h1&gt;&lt;button id='btnStop'&gt;DETENER&lt;/button&gt;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detener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false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inicio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0</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cronometro</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selector</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selector</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delay</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900</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fadeOut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500</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(inicio)</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fadeIn</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500</a:t>
            </a:r>
            <a:r>
              <a:rPr lang="es-419" sz="1050">
                <a:solidFill>
                  <a:srgbClr val="F6F6F4"/>
                </a:solidFill>
                <a:latin typeface="Courier New"/>
                <a:ea typeface="Courier New"/>
                <a:cs typeface="Courier New"/>
                <a:sym typeface="Courier New"/>
              </a:rPr>
              <a:t>, ()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detener){</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inicio</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cronometro</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#reloj</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#btnStop</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click</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detener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detener;</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(detener){</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#btnStop</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CONTINUAR</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else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cronometro</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#reloj</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#btnStop</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DETENER</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cronometro</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#reloj</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475" name="Google Shape;1475;p169"/>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79" name="Shape 1479"/>
        <p:cNvGrpSpPr/>
        <p:nvPr/>
      </p:nvGrpSpPr>
      <p:grpSpPr>
        <a:xfrm>
          <a:off x="0" y="0"/>
          <a:ext cx="0" cy="0"/>
          <a:chOff x="0" y="0"/>
          <a:chExt cx="0" cy="0"/>
        </a:xfrm>
      </p:grpSpPr>
      <p:sp>
        <p:nvSpPr>
          <p:cNvPr id="1480" name="Google Shape;1480;p170"/>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1481" name="Google Shape;1481;p170"/>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14</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1482" name="Google Shape;1482;p170"/>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86" name="Shape 1486"/>
        <p:cNvGrpSpPr/>
        <p:nvPr/>
      </p:nvGrpSpPr>
      <p:grpSpPr>
        <a:xfrm>
          <a:off x="0" y="0"/>
          <a:ext cx="0" cy="0"/>
          <a:chOff x="0" y="0"/>
          <a:chExt cx="0" cy="0"/>
        </a:xfrm>
      </p:grpSpPr>
      <p:pic>
        <p:nvPicPr>
          <p:cNvPr id="1487" name="Google Shape;1487;p171"/>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488" name="Google Shape;1488;p171"/>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6" name="Shape 186"/>
        <p:cNvGrpSpPr/>
        <p:nvPr/>
      </p:nvGrpSpPr>
      <p:grpSpPr>
        <a:xfrm>
          <a:off x="0" y="0"/>
          <a:ext cx="0" cy="0"/>
          <a:chOff x="0" y="0"/>
          <a:chExt cx="0" cy="0"/>
        </a:xfrm>
      </p:grpSpPr>
      <p:pic>
        <p:nvPicPr>
          <p:cNvPr id="187" name="Google Shape;187;p28"/>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88" name="Google Shape;188;p28"/>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p172"/>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Solicitar el listado de publicaciones a la API JSONPlaceholder, usando una pretición AJAX (</a:t>
            </a:r>
            <a:r>
              <a:rPr lang="es-419" sz="1500" u="sng">
                <a:solidFill>
                  <a:schemeClr val="hlink"/>
                </a:solidFill>
                <a:highlight>
                  <a:schemeClr val="lt1"/>
                </a:highlight>
                <a:latin typeface="Helvetica Neue Light"/>
                <a:ea typeface="Helvetica Neue Light"/>
                <a:cs typeface="Helvetica Neue Light"/>
                <a:sym typeface="Helvetica Neue Light"/>
                <a:hlinkClick r:id="rId3"/>
              </a:rPr>
              <a:t>jsonplaceholder.typicode.com/posts</a:t>
            </a:r>
            <a:r>
              <a:rPr lang="es-419" sz="1500">
                <a:solidFill>
                  <a:schemeClr val="dk1"/>
                </a:solidFill>
                <a:highlight>
                  <a:schemeClr val="lt1"/>
                </a:highlight>
                <a:latin typeface="Helvetica Neue Light"/>
                <a:ea typeface="Helvetica Neue Light"/>
                <a:cs typeface="Helvetica Neue Light"/>
                <a:sym typeface="Helvetica Neue Light"/>
              </a:rPr>
              <a:t>).</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Luego, por cada publicación obtenida, generar de forma iterativa una estructura HTML con la información, e incluirla en el DOM.</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494" name="Google Shape;1494;p172"/>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PUBLICACIONES</a:t>
            </a:r>
            <a:endParaRPr i="1" sz="2500">
              <a:latin typeface="Anton"/>
              <a:ea typeface="Anton"/>
              <a:cs typeface="Anton"/>
              <a:sym typeface="Anton"/>
            </a:endParaRPr>
          </a:p>
        </p:txBody>
      </p:sp>
      <p:pic>
        <p:nvPicPr>
          <p:cNvPr id="1495" name="Google Shape;1495;p172"/>
          <p:cNvPicPr preferRelativeResize="0"/>
          <p:nvPr/>
        </p:nvPicPr>
        <p:blipFill rotWithShape="1">
          <a:blip r:embed="rId4">
            <a:alphaModFix/>
          </a:blip>
          <a:srcRect b="0" l="0" r="0" t="0"/>
          <a:stretch/>
        </p:blipFill>
        <p:spPr>
          <a:xfrm>
            <a:off x="8283725" y="267200"/>
            <a:ext cx="726450" cy="728091"/>
          </a:xfrm>
          <a:prstGeom prst="rect">
            <a:avLst/>
          </a:prstGeom>
          <a:noFill/>
          <a:ln>
            <a:noFill/>
          </a:ln>
        </p:spPr>
      </p:pic>
      <p:grpSp>
        <p:nvGrpSpPr>
          <p:cNvPr id="1496" name="Google Shape;1496;p172"/>
          <p:cNvGrpSpPr/>
          <p:nvPr/>
        </p:nvGrpSpPr>
        <p:grpSpPr>
          <a:xfrm>
            <a:off x="4461600" y="3787375"/>
            <a:ext cx="4527000" cy="831300"/>
            <a:chOff x="4442550" y="4038925"/>
            <a:chExt cx="4527000" cy="831300"/>
          </a:xfrm>
        </p:grpSpPr>
        <p:sp>
          <p:nvSpPr>
            <p:cNvPr id="1497" name="Google Shape;1497;p172"/>
            <p:cNvSpPr txBox="1"/>
            <p:nvPr/>
          </p:nvSpPr>
          <p:spPr>
            <a:xfrm>
              <a:off x="4442550" y="4038925"/>
              <a:ext cx="4527000" cy="8313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1</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Recordemos que  el método AJAX a emplear para obtener datos desde la API con jQuery es </a:t>
              </a:r>
              <a:r>
                <a:rPr lang="es-419" sz="1000">
                  <a:solidFill>
                    <a:srgbClr val="8215BC"/>
                  </a:solidFill>
                  <a:latin typeface="Didact Gothic"/>
                  <a:ea typeface="Didact Gothic"/>
                  <a:cs typeface="Didact Gothic"/>
                  <a:sym typeface="Didact Gothic"/>
                </a:rPr>
                <a:t>$.get()</a:t>
              </a:r>
              <a:r>
                <a:rPr lang="es-419" sz="1000">
                  <a:solidFill>
                    <a:schemeClr val="dk1"/>
                  </a:solidFill>
                  <a:latin typeface="Didact Gothic"/>
                  <a:ea typeface="Didact Gothic"/>
                  <a:cs typeface="Didact Gothic"/>
                  <a:sym typeface="Didact Gothic"/>
                </a:rPr>
                <a:t>. El HTML generado debe efectuarse en el callback de la petición, para visualizar la información correctamente.</a:t>
              </a:r>
              <a:endParaRPr sz="1000">
                <a:solidFill>
                  <a:srgbClr val="8215BC"/>
                </a:solidFill>
                <a:latin typeface="Didact Gothic"/>
                <a:ea typeface="Didact Gothic"/>
                <a:cs typeface="Didact Gothic"/>
                <a:sym typeface="Didact Gothic"/>
              </a:endParaRPr>
            </a:p>
          </p:txBody>
        </p:sp>
        <p:pic>
          <p:nvPicPr>
            <p:cNvPr id="1498" name="Google Shape;1498;p172"/>
            <p:cNvPicPr preferRelativeResize="0"/>
            <p:nvPr/>
          </p:nvPicPr>
          <p:blipFill rotWithShape="1">
            <a:blip r:embed="rId5">
              <a:alphaModFix/>
            </a:blip>
            <a:srcRect b="11598" l="20899" r="21303" t="9174"/>
            <a:stretch/>
          </p:blipFill>
          <p:spPr>
            <a:xfrm>
              <a:off x="4477650" y="4231275"/>
              <a:ext cx="407325" cy="558300"/>
            </a:xfrm>
            <a:prstGeom prst="rect">
              <a:avLst/>
            </a:prstGeom>
            <a:noFill/>
            <a:ln>
              <a:noFill/>
            </a:ln>
          </p:spPr>
        </p:pic>
      </p:grpSp>
      <p:pic>
        <p:nvPicPr>
          <p:cNvPr id="1499" name="Google Shape;1499;p172"/>
          <p:cNvPicPr preferRelativeResize="0"/>
          <p:nvPr/>
        </p:nvPicPr>
        <p:blipFill>
          <a:blip r:embed="rId6">
            <a:alphaModFix/>
          </a:blip>
          <a:stretch>
            <a:fillRect/>
          </a:stretch>
        </p:blipFill>
        <p:spPr>
          <a:xfrm>
            <a:off x="7731250" y="4743525"/>
            <a:ext cx="1186526" cy="330675"/>
          </a:xfrm>
          <a:prstGeom prst="rect">
            <a:avLst/>
          </a:prstGeom>
          <a:noFill/>
          <a:ln>
            <a:noFill/>
          </a:ln>
        </p:spPr>
      </p:pic>
      <p:pic>
        <p:nvPicPr>
          <p:cNvPr id="1500" name="Google Shape;1500;p172"/>
          <p:cNvPicPr preferRelativeResize="0"/>
          <p:nvPr/>
        </p:nvPicPr>
        <p:blipFill>
          <a:blip r:embed="rId7">
            <a:alphaModFix/>
          </a:blip>
          <a:stretch>
            <a:fillRect/>
          </a:stretch>
        </p:blipFill>
        <p:spPr>
          <a:xfrm>
            <a:off x="0" y="0"/>
            <a:ext cx="4376400" cy="514350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sp>
        <p:nvSpPr>
          <p:cNvPr id="1505" name="Google Shape;1505;p173"/>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Solicitar el listado de provincias de la  Argentina a la API Georef, usando una pretición AJAX (</a:t>
            </a:r>
            <a:r>
              <a:rPr lang="es-419" sz="1300" u="sng">
                <a:solidFill>
                  <a:schemeClr val="hlink"/>
                </a:solidFill>
                <a:highlight>
                  <a:schemeClr val="lt1"/>
                </a:highlight>
                <a:latin typeface="Helvetica Neue Light"/>
                <a:ea typeface="Helvetica Neue Light"/>
                <a:cs typeface="Helvetica Neue Light"/>
                <a:sym typeface="Helvetica Neue Light"/>
                <a:hlinkClick r:id="rId3"/>
              </a:rPr>
              <a:t>apis.datos.gob.ar/georef/api/provincias</a:t>
            </a:r>
            <a:r>
              <a:rPr lang="es-419" sz="1300">
                <a:solidFill>
                  <a:schemeClr val="dk1"/>
                </a:solidFill>
                <a:highlight>
                  <a:schemeClr val="lt1"/>
                </a:highlight>
                <a:latin typeface="Helvetica Neue Light"/>
                <a:ea typeface="Helvetica Neue Light"/>
                <a:cs typeface="Helvetica Neue Light"/>
                <a:sym typeface="Helvetica Neue Light"/>
              </a:rPr>
              <a:t>). Luego,  generar un </a:t>
            </a:r>
            <a:r>
              <a:rPr lang="es-419" sz="1300">
                <a:solidFill>
                  <a:srgbClr val="8215BC"/>
                </a:solidFill>
                <a:highlight>
                  <a:schemeClr val="lt1"/>
                </a:highlight>
                <a:latin typeface="Helvetica Neue Light"/>
                <a:ea typeface="Helvetica Neue Light"/>
                <a:cs typeface="Helvetica Neue Light"/>
                <a:sym typeface="Helvetica Neue Light"/>
              </a:rPr>
              <a:t>select </a:t>
            </a:r>
            <a:r>
              <a:rPr lang="es-419" sz="1300">
                <a:solidFill>
                  <a:schemeClr val="dk1"/>
                </a:solidFill>
                <a:highlight>
                  <a:schemeClr val="lt1"/>
                </a:highlight>
                <a:latin typeface="Helvetica Neue Light"/>
                <a:ea typeface="Helvetica Neue Light"/>
                <a:cs typeface="Helvetica Neue Light"/>
                <a:sym typeface="Helvetica Neue Light"/>
              </a:rPr>
              <a:t>donde los values de las etiquetas </a:t>
            </a:r>
            <a:r>
              <a:rPr lang="es-419" sz="1300">
                <a:solidFill>
                  <a:srgbClr val="8215BC"/>
                </a:solidFill>
                <a:highlight>
                  <a:schemeClr val="lt1"/>
                </a:highlight>
                <a:latin typeface="Helvetica Neue Light"/>
                <a:ea typeface="Helvetica Neue Light"/>
                <a:cs typeface="Helvetica Neue Light"/>
                <a:sym typeface="Helvetica Neue Light"/>
              </a:rPr>
              <a:t>option</a:t>
            </a:r>
            <a:r>
              <a:rPr lang="es-419" sz="1300">
                <a:solidFill>
                  <a:schemeClr val="dk1"/>
                </a:solidFill>
                <a:highlight>
                  <a:schemeClr val="lt1"/>
                </a:highlight>
                <a:latin typeface="Helvetica Neue Light"/>
                <a:ea typeface="Helvetica Neue Light"/>
                <a:cs typeface="Helvetica Neue Light"/>
                <a:sym typeface="Helvetica Neue Light"/>
              </a:rPr>
              <a:t> sean el ID de cada provincia obtenida.</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300">
                <a:solidFill>
                  <a:schemeClr val="dk1"/>
                </a:solidFill>
                <a:highlight>
                  <a:schemeClr val="lt1"/>
                </a:highlight>
                <a:latin typeface="Helvetica Neue Light"/>
                <a:ea typeface="Helvetica Neue Light"/>
                <a:cs typeface="Helvetica Neue Light"/>
                <a:sym typeface="Helvetica Neue Light"/>
              </a:rPr>
              <a:t>Por último, escuchar el evento </a:t>
            </a:r>
            <a:r>
              <a:rPr lang="es-419" sz="1300">
                <a:solidFill>
                  <a:srgbClr val="8215BC"/>
                </a:solidFill>
                <a:highlight>
                  <a:schemeClr val="lt1"/>
                </a:highlight>
                <a:latin typeface="Helvetica Neue Light"/>
                <a:ea typeface="Helvetica Neue Light"/>
                <a:cs typeface="Helvetica Neue Light"/>
                <a:sym typeface="Helvetica Neue Light"/>
              </a:rPr>
              <a:t>change</a:t>
            </a:r>
            <a:r>
              <a:rPr lang="es-419" sz="1300">
                <a:solidFill>
                  <a:schemeClr val="dk1"/>
                </a:solidFill>
                <a:highlight>
                  <a:schemeClr val="lt1"/>
                </a:highlight>
                <a:latin typeface="Helvetica Neue Light"/>
                <a:ea typeface="Helvetica Neue Light"/>
                <a:cs typeface="Helvetica Neue Light"/>
                <a:sym typeface="Helvetica Neue Light"/>
              </a:rPr>
              <a:t> sobre el select, asegurando que la función manejadora dispare una salida en el HTML, especificando la provincia seleccionada.</a:t>
            </a:r>
            <a:endParaRPr sz="1300">
              <a:solidFill>
                <a:schemeClr val="dk1"/>
              </a:solidFill>
              <a:highlight>
                <a:schemeClr val="lt1"/>
              </a:highlight>
              <a:latin typeface="Helvetica Neue Light"/>
              <a:ea typeface="Helvetica Neue Light"/>
              <a:cs typeface="Helvetica Neue Light"/>
              <a:sym typeface="Helvetica Neue Light"/>
            </a:endParaRPr>
          </a:p>
        </p:txBody>
      </p:sp>
      <p:sp>
        <p:nvSpPr>
          <p:cNvPr id="1506" name="Google Shape;1506;p173"/>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PROVINCIAS ARGENTINAS</a:t>
            </a:r>
            <a:endParaRPr i="1" sz="2500">
              <a:latin typeface="Anton"/>
              <a:ea typeface="Anton"/>
              <a:cs typeface="Anton"/>
              <a:sym typeface="Anton"/>
            </a:endParaRPr>
          </a:p>
        </p:txBody>
      </p:sp>
      <p:pic>
        <p:nvPicPr>
          <p:cNvPr id="1507" name="Google Shape;1507;p173"/>
          <p:cNvPicPr preferRelativeResize="0"/>
          <p:nvPr/>
        </p:nvPicPr>
        <p:blipFill rotWithShape="1">
          <a:blip r:embed="rId4">
            <a:alphaModFix/>
          </a:blip>
          <a:srcRect b="0" l="0" r="0" t="0"/>
          <a:stretch/>
        </p:blipFill>
        <p:spPr>
          <a:xfrm>
            <a:off x="8283725" y="267200"/>
            <a:ext cx="726450" cy="728091"/>
          </a:xfrm>
          <a:prstGeom prst="rect">
            <a:avLst/>
          </a:prstGeom>
          <a:noFill/>
          <a:ln>
            <a:noFill/>
          </a:ln>
        </p:spPr>
      </p:pic>
      <p:grpSp>
        <p:nvGrpSpPr>
          <p:cNvPr id="1508" name="Google Shape;1508;p173"/>
          <p:cNvGrpSpPr/>
          <p:nvPr/>
        </p:nvGrpSpPr>
        <p:grpSpPr>
          <a:xfrm>
            <a:off x="4461600" y="3787375"/>
            <a:ext cx="4527000" cy="985200"/>
            <a:chOff x="4442550" y="4038925"/>
            <a:chExt cx="4527000" cy="985200"/>
          </a:xfrm>
        </p:grpSpPr>
        <p:sp>
          <p:nvSpPr>
            <p:cNvPr id="1509" name="Google Shape;1509;p173"/>
            <p:cNvSpPr txBox="1"/>
            <p:nvPr/>
          </p:nvSpPr>
          <p:spPr>
            <a:xfrm>
              <a:off x="4442550" y="40389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2</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Podemos emplear un API con el fin de obtener información útil para nuestra aplicación. Pero esto suele implicar un estudio de la estructura de datos que nos provee (JSON), así como una adaptación de la aplicación para trabajar con esta información.</a:t>
              </a:r>
              <a:endParaRPr sz="1000">
                <a:solidFill>
                  <a:srgbClr val="8215BC"/>
                </a:solidFill>
                <a:latin typeface="Didact Gothic"/>
                <a:ea typeface="Didact Gothic"/>
                <a:cs typeface="Didact Gothic"/>
                <a:sym typeface="Didact Gothic"/>
              </a:endParaRPr>
            </a:p>
          </p:txBody>
        </p:sp>
        <p:pic>
          <p:nvPicPr>
            <p:cNvPr id="1510" name="Google Shape;1510;p173"/>
            <p:cNvPicPr preferRelativeResize="0"/>
            <p:nvPr/>
          </p:nvPicPr>
          <p:blipFill rotWithShape="1">
            <a:blip r:embed="rId5">
              <a:alphaModFix/>
            </a:blip>
            <a:srcRect b="11598" l="20899" r="21303" t="9174"/>
            <a:stretch/>
          </p:blipFill>
          <p:spPr>
            <a:xfrm>
              <a:off x="4477650" y="4231275"/>
              <a:ext cx="407325" cy="558300"/>
            </a:xfrm>
            <a:prstGeom prst="rect">
              <a:avLst/>
            </a:prstGeom>
            <a:noFill/>
            <a:ln>
              <a:noFill/>
            </a:ln>
          </p:spPr>
        </p:pic>
      </p:grpSp>
      <p:pic>
        <p:nvPicPr>
          <p:cNvPr id="1511" name="Google Shape;1511;p173"/>
          <p:cNvPicPr preferRelativeResize="0"/>
          <p:nvPr/>
        </p:nvPicPr>
        <p:blipFill>
          <a:blip r:embed="rId6">
            <a:alphaModFix/>
          </a:blip>
          <a:stretch>
            <a:fillRect/>
          </a:stretch>
        </p:blipFill>
        <p:spPr>
          <a:xfrm>
            <a:off x="7723550" y="4851325"/>
            <a:ext cx="1186526" cy="330675"/>
          </a:xfrm>
          <a:prstGeom prst="rect">
            <a:avLst/>
          </a:prstGeom>
          <a:noFill/>
          <a:ln>
            <a:noFill/>
          </a:ln>
        </p:spPr>
      </p:pic>
      <p:pic>
        <p:nvPicPr>
          <p:cNvPr id="1512" name="Google Shape;1512;p173"/>
          <p:cNvPicPr preferRelativeResize="0"/>
          <p:nvPr/>
        </p:nvPicPr>
        <p:blipFill rotWithShape="1">
          <a:blip r:embed="rId7">
            <a:alphaModFix/>
          </a:blip>
          <a:srcRect b="0" l="11468" r="33209" t="0"/>
          <a:stretch/>
        </p:blipFill>
        <p:spPr>
          <a:xfrm>
            <a:off x="0" y="-2575"/>
            <a:ext cx="4335025" cy="5148650"/>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6" name="Shape 1516"/>
        <p:cNvGrpSpPr/>
        <p:nvPr/>
      </p:nvGrpSpPr>
      <p:grpSpPr>
        <a:xfrm>
          <a:off x="0" y="0"/>
          <a:ext cx="0" cy="0"/>
          <a:chOff x="0" y="0"/>
          <a:chExt cx="0" cy="0"/>
        </a:xfrm>
      </p:grpSpPr>
      <p:sp>
        <p:nvSpPr>
          <p:cNvPr id="1517" name="Google Shape;1517;p174"/>
          <p:cNvSpPr txBox="1"/>
          <p:nvPr/>
        </p:nvSpPr>
        <p:spPr>
          <a:xfrm>
            <a:off x="4385875" y="1227825"/>
            <a:ext cx="46026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Usando el </a:t>
            </a:r>
            <a:r>
              <a:rPr lang="es-419" sz="1300">
                <a:solidFill>
                  <a:srgbClr val="8215BC"/>
                </a:solidFill>
                <a:highlight>
                  <a:schemeClr val="lt1"/>
                </a:highlight>
                <a:latin typeface="Helvetica Neue Light"/>
                <a:ea typeface="Helvetica Neue Light"/>
                <a:cs typeface="Helvetica Neue Light"/>
                <a:sym typeface="Helvetica Neue Light"/>
              </a:rPr>
              <a:t>select</a:t>
            </a:r>
            <a:r>
              <a:rPr lang="es-419" sz="1300">
                <a:solidFill>
                  <a:schemeClr val="dk1"/>
                </a:solidFill>
                <a:highlight>
                  <a:schemeClr val="lt1"/>
                </a:highlight>
                <a:latin typeface="Helvetica Neue Light"/>
                <a:ea typeface="Helvetica Neue Light"/>
                <a:cs typeface="Helvetica Neue Light"/>
                <a:sym typeface="Helvetica Neue Light"/>
              </a:rPr>
              <a:t> de provincias creado en la actividad 2, emplear el ID de la provincia seleccionada para solicitar al API Georef los municipios que le pertenecen. Por ejemplo, si el id de la provincia elegida tiene por valor ‘22’ de solicitud, es </a:t>
            </a:r>
            <a:r>
              <a:rPr lang="es-419" sz="1300" u="sng">
                <a:solidFill>
                  <a:schemeClr val="hlink"/>
                </a:solidFill>
                <a:highlight>
                  <a:schemeClr val="lt1"/>
                </a:highlight>
                <a:latin typeface="Helvetica Neue Light"/>
                <a:ea typeface="Helvetica Neue Light"/>
                <a:cs typeface="Helvetica Neue Light"/>
                <a:sym typeface="Helvetica Neue Light"/>
                <a:hlinkClick r:id="rId3"/>
              </a:rPr>
              <a:t>apis.datos.gob.ar/georef/api/municipios?provincia=22</a:t>
            </a:r>
            <a:r>
              <a:rPr lang="es-419" sz="1300">
                <a:solidFill>
                  <a:schemeClr val="dk1"/>
                </a:solidFill>
                <a:highlight>
                  <a:schemeClr val="lt1"/>
                </a:highlight>
                <a:latin typeface="Helvetica Neue Light"/>
                <a:ea typeface="Helvetica Neue Light"/>
                <a:cs typeface="Helvetica Neue Light"/>
                <a:sym typeface="Helvetica Neue Light"/>
              </a:rPr>
              <a:t>.</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rgbClr val="000000"/>
              </a:buClr>
              <a:buSzPts val="1100"/>
              <a:buFont typeface="Arial"/>
              <a:buNone/>
            </a:pPr>
            <a:r>
              <a:rPr lang="es-419" sz="1300">
                <a:solidFill>
                  <a:schemeClr val="dk1"/>
                </a:solidFill>
                <a:highlight>
                  <a:schemeClr val="lt1"/>
                </a:highlight>
                <a:latin typeface="Helvetica Neue Light"/>
                <a:ea typeface="Helvetica Neue Light"/>
                <a:cs typeface="Helvetica Neue Light"/>
                <a:sym typeface="Helvetica Neue Light"/>
              </a:rPr>
              <a:t>Luego,  por cada municipio obtenido, generar de forma iterativa una estructura HTML con la información, e incluirla en el DOM.</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p:txBody>
      </p:sp>
      <p:sp>
        <p:nvSpPr>
          <p:cNvPr id="1518" name="Google Shape;1518;p174"/>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MUNICIPIOS ARGENTINOS</a:t>
            </a:r>
            <a:endParaRPr i="1" sz="2500">
              <a:latin typeface="Anton"/>
              <a:ea typeface="Anton"/>
              <a:cs typeface="Anton"/>
              <a:sym typeface="Anton"/>
            </a:endParaRPr>
          </a:p>
        </p:txBody>
      </p:sp>
      <p:pic>
        <p:nvPicPr>
          <p:cNvPr id="1519" name="Google Shape;1519;p174"/>
          <p:cNvPicPr preferRelativeResize="0"/>
          <p:nvPr/>
        </p:nvPicPr>
        <p:blipFill rotWithShape="1">
          <a:blip r:embed="rId4">
            <a:alphaModFix/>
          </a:blip>
          <a:srcRect b="0" l="0" r="0" t="0"/>
          <a:stretch/>
        </p:blipFill>
        <p:spPr>
          <a:xfrm>
            <a:off x="8283725" y="267200"/>
            <a:ext cx="726450" cy="728091"/>
          </a:xfrm>
          <a:prstGeom prst="rect">
            <a:avLst/>
          </a:prstGeom>
          <a:noFill/>
          <a:ln>
            <a:noFill/>
          </a:ln>
        </p:spPr>
      </p:pic>
      <p:grpSp>
        <p:nvGrpSpPr>
          <p:cNvPr id="1520" name="Google Shape;1520;p174"/>
          <p:cNvGrpSpPr/>
          <p:nvPr/>
        </p:nvGrpSpPr>
        <p:grpSpPr>
          <a:xfrm>
            <a:off x="4461600" y="3739125"/>
            <a:ext cx="4527000" cy="985200"/>
            <a:chOff x="4442550" y="3914475"/>
            <a:chExt cx="4527000" cy="985200"/>
          </a:xfrm>
        </p:grpSpPr>
        <p:sp>
          <p:nvSpPr>
            <p:cNvPr id="1521" name="Google Shape;1521;p174"/>
            <p:cNvSpPr txBox="1"/>
            <p:nvPr/>
          </p:nvSpPr>
          <p:spPr>
            <a:xfrm>
              <a:off x="4442550" y="391447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3</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La totalidad de la información capaz de proveer un API puede estar dividida en diferentes rutas. En una API, podría ser necesario requerir el ID de cierto dato, para obtener información asociada a este usando una ruta. A esto se lo lama </a:t>
              </a:r>
              <a:r>
                <a:rPr lang="es-419" sz="1000" u="sng">
                  <a:solidFill>
                    <a:schemeClr val="hlink"/>
                  </a:solidFill>
                  <a:latin typeface="Didact Gothic"/>
                  <a:ea typeface="Didact Gothic"/>
                  <a:cs typeface="Didact Gothic"/>
                  <a:sym typeface="Didact Gothic"/>
                  <a:hlinkClick r:id="rId5"/>
                </a:rPr>
                <a:t>parámetro get.</a:t>
              </a:r>
              <a:endParaRPr sz="1000">
                <a:solidFill>
                  <a:srgbClr val="8215BC"/>
                </a:solidFill>
                <a:latin typeface="Didact Gothic"/>
                <a:ea typeface="Didact Gothic"/>
                <a:cs typeface="Didact Gothic"/>
                <a:sym typeface="Didact Gothic"/>
              </a:endParaRPr>
            </a:p>
          </p:txBody>
        </p:sp>
        <p:pic>
          <p:nvPicPr>
            <p:cNvPr id="1522" name="Google Shape;1522;p174"/>
            <p:cNvPicPr preferRelativeResize="0"/>
            <p:nvPr/>
          </p:nvPicPr>
          <p:blipFill rotWithShape="1">
            <a:blip r:embed="rId6">
              <a:alphaModFix/>
            </a:blip>
            <a:srcRect b="11598" l="20899" r="21303" t="9174"/>
            <a:stretch/>
          </p:blipFill>
          <p:spPr>
            <a:xfrm>
              <a:off x="4477650" y="4231275"/>
              <a:ext cx="407325" cy="558300"/>
            </a:xfrm>
            <a:prstGeom prst="rect">
              <a:avLst/>
            </a:prstGeom>
            <a:noFill/>
            <a:ln>
              <a:noFill/>
            </a:ln>
          </p:spPr>
        </p:pic>
      </p:grpSp>
      <p:pic>
        <p:nvPicPr>
          <p:cNvPr id="1523" name="Google Shape;1523;p174"/>
          <p:cNvPicPr preferRelativeResize="0"/>
          <p:nvPr/>
        </p:nvPicPr>
        <p:blipFill>
          <a:blip r:embed="rId7">
            <a:alphaModFix/>
          </a:blip>
          <a:stretch>
            <a:fillRect/>
          </a:stretch>
        </p:blipFill>
        <p:spPr>
          <a:xfrm>
            <a:off x="7731250" y="4743525"/>
            <a:ext cx="1186526" cy="330675"/>
          </a:xfrm>
          <a:prstGeom prst="rect">
            <a:avLst/>
          </a:prstGeom>
          <a:noFill/>
          <a:ln>
            <a:noFill/>
          </a:ln>
        </p:spPr>
      </p:pic>
      <p:pic>
        <p:nvPicPr>
          <p:cNvPr id="1524" name="Google Shape;1524;p174"/>
          <p:cNvPicPr preferRelativeResize="0"/>
          <p:nvPr/>
        </p:nvPicPr>
        <p:blipFill rotWithShape="1">
          <a:blip r:embed="rId8">
            <a:alphaModFix/>
          </a:blip>
          <a:srcRect b="0" l="9372" r="4249" t="0"/>
          <a:stretch/>
        </p:blipFill>
        <p:spPr>
          <a:xfrm>
            <a:off x="0" y="0"/>
            <a:ext cx="4385875" cy="514350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8" name="Shape 1528"/>
        <p:cNvGrpSpPr/>
        <p:nvPr/>
      </p:nvGrpSpPr>
      <p:grpSpPr>
        <a:xfrm>
          <a:off x="0" y="0"/>
          <a:ext cx="0" cy="0"/>
          <a:chOff x="0" y="0"/>
          <a:chExt cx="0" cy="0"/>
        </a:xfrm>
      </p:grpSpPr>
      <p:sp>
        <p:nvSpPr>
          <p:cNvPr id="1529" name="Google Shape;1529;p175"/>
          <p:cNvSpPr txBox="1"/>
          <p:nvPr/>
        </p:nvSpPr>
        <p:spPr>
          <a:xfrm>
            <a:off x="4671600" y="1083125"/>
            <a:ext cx="41070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300">
                <a:solidFill>
                  <a:schemeClr val="dk1"/>
                </a:solidFill>
                <a:highlight>
                  <a:schemeClr val="lt1"/>
                </a:highlight>
                <a:latin typeface="Helvetica Neue Light"/>
                <a:ea typeface="Helvetica Neue Light"/>
                <a:cs typeface="Helvetica Neue Light"/>
                <a:sym typeface="Helvetica Neue Light"/>
              </a:rPr>
              <a:t>Solicitar el listado de estudiantes de hogwarts a la API Harry Potter, usando una pretición AJAX (</a:t>
            </a:r>
            <a:r>
              <a:rPr lang="es-419" sz="1300" u="sng">
                <a:solidFill>
                  <a:schemeClr val="hlink"/>
                </a:solidFill>
                <a:highlight>
                  <a:schemeClr val="lt1"/>
                </a:highlight>
                <a:latin typeface="Helvetica Neue Light"/>
                <a:ea typeface="Helvetica Neue Light"/>
                <a:cs typeface="Helvetica Neue Light"/>
                <a:sym typeface="Helvetica Neue Light"/>
                <a:hlinkClick r:id="rId3"/>
              </a:rPr>
              <a:t>hp-api.herokuapp.com/api/characters/students</a:t>
            </a:r>
            <a:r>
              <a:rPr lang="es-419" sz="1300">
                <a:solidFill>
                  <a:schemeClr val="dk1"/>
                </a:solidFill>
                <a:highlight>
                  <a:schemeClr val="lt1"/>
                </a:highlight>
                <a:latin typeface="Helvetica Neue Light"/>
                <a:ea typeface="Helvetica Neue Light"/>
                <a:cs typeface="Helvetica Neue Light"/>
                <a:sym typeface="Helvetica Neue Light"/>
              </a:rPr>
              <a:t>).</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Luego, por cada publicación obtenida generar de forma iterativa una estructura HTML con la información, e incluirla en el DOM.</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300">
                <a:solidFill>
                  <a:schemeClr val="dk1"/>
                </a:solidFill>
                <a:highlight>
                  <a:schemeClr val="lt1"/>
                </a:highlight>
                <a:latin typeface="Helvetica Neue Light"/>
                <a:ea typeface="Helvetica Neue Light"/>
                <a:cs typeface="Helvetica Neue Light"/>
                <a:sym typeface="Helvetica Neue Light"/>
              </a:rPr>
              <a:t>Por cada estudiante debe existir un botón “Seleccionar”, que al ser presionado especifique la información de estudiante en una salida animada.</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p:txBody>
      </p:sp>
      <p:sp>
        <p:nvSpPr>
          <p:cNvPr id="1530" name="Google Shape;1530;p175"/>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 </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HOGWARTS</a:t>
            </a:r>
            <a:endParaRPr i="1" sz="2500">
              <a:latin typeface="Anton"/>
              <a:ea typeface="Anton"/>
              <a:cs typeface="Anton"/>
              <a:sym typeface="Anton"/>
            </a:endParaRPr>
          </a:p>
        </p:txBody>
      </p:sp>
      <p:pic>
        <p:nvPicPr>
          <p:cNvPr id="1531" name="Google Shape;1531;p175"/>
          <p:cNvPicPr preferRelativeResize="0"/>
          <p:nvPr/>
        </p:nvPicPr>
        <p:blipFill rotWithShape="1">
          <a:blip r:embed="rId4">
            <a:alphaModFix/>
          </a:blip>
          <a:srcRect b="0" l="0" r="0" t="0"/>
          <a:stretch/>
        </p:blipFill>
        <p:spPr>
          <a:xfrm>
            <a:off x="8283725" y="267200"/>
            <a:ext cx="726450" cy="728091"/>
          </a:xfrm>
          <a:prstGeom prst="rect">
            <a:avLst/>
          </a:prstGeom>
          <a:noFill/>
          <a:ln>
            <a:noFill/>
          </a:ln>
        </p:spPr>
      </p:pic>
      <p:grpSp>
        <p:nvGrpSpPr>
          <p:cNvPr id="1532" name="Google Shape;1532;p175"/>
          <p:cNvGrpSpPr/>
          <p:nvPr/>
        </p:nvGrpSpPr>
        <p:grpSpPr>
          <a:xfrm>
            <a:off x="4461600" y="3766275"/>
            <a:ext cx="4527000" cy="985200"/>
            <a:chOff x="4442550" y="4017825"/>
            <a:chExt cx="4527000" cy="985200"/>
          </a:xfrm>
        </p:grpSpPr>
        <p:sp>
          <p:nvSpPr>
            <p:cNvPr id="1533" name="Google Shape;1533;p175"/>
            <p:cNvSpPr txBox="1"/>
            <p:nvPr/>
          </p:nvSpPr>
          <p:spPr>
            <a:xfrm>
              <a:off x="4442550" y="40178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3</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Existen APIs de todo tipo, incluso podemos construir aplicaciones frontend que emplean sólo datos de APIs. La actividad propone que en la carga inicial del sitio se solicite la información a Harry Potter API, y en consecuencia se genere el HTML dinámico.</a:t>
              </a:r>
              <a:endParaRPr sz="1000">
                <a:solidFill>
                  <a:srgbClr val="8215BC"/>
                </a:solidFill>
                <a:latin typeface="Didact Gothic"/>
                <a:ea typeface="Didact Gothic"/>
                <a:cs typeface="Didact Gothic"/>
                <a:sym typeface="Didact Gothic"/>
              </a:endParaRPr>
            </a:p>
          </p:txBody>
        </p:sp>
        <p:pic>
          <p:nvPicPr>
            <p:cNvPr id="1534" name="Google Shape;1534;p175"/>
            <p:cNvPicPr preferRelativeResize="0"/>
            <p:nvPr/>
          </p:nvPicPr>
          <p:blipFill rotWithShape="1">
            <a:blip r:embed="rId5">
              <a:alphaModFix/>
            </a:blip>
            <a:srcRect b="11598" l="20899" r="21303" t="9174"/>
            <a:stretch/>
          </p:blipFill>
          <p:spPr>
            <a:xfrm>
              <a:off x="4516150" y="4277475"/>
              <a:ext cx="407325" cy="558300"/>
            </a:xfrm>
            <a:prstGeom prst="rect">
              <a:avLst/>
            </a:prstGeom>
            <a:noFill/>
            <a:ln>
              <a:noFill/>
            </a:ln>
          </p:spPr>
        </p:pic>
      </p:grpSp>
      <p:pic>
        <p:nvPicPr>
          <p:cNvPr id="1535" name="Google Shape;1535;p175"/>
          <p:cNvPicPr preferRelativeResize="0"/>
          <p:nvPr/>
        </p:nvPicPr>
        <p:blipFill>
          <a:blip r:embed="rId6">
            <a:alphaModFix/>
          </a:blip>
          <a:stretch>
            <a:fillRect/>
          </a:stretch>
        </p:blipFill>
        <p:spPr>
          <a:xfrm>
            <a:off x="7723550" y="4782025"/>
            <a:ext cx="1186526" cy="330675"/>
          </a:xfrm>
          <a:prstGeom prst="rect">
            <a:avLst/>
          </a:prstGeom>
          <a:noFill/>
          <a:ln>
            <a:noFill/>
          </a:ln>
        </p:spPr>
      </p:pic>
      <p:pic>
        <p:nvPicPr>
          <p:cNvPr id="1536" name="Google Shape;1536;p175"/>
          <p:cNvPicPr preferRelativeResize="0"/>
          <p:nvPr/>
        </p:nvPicPr>
        <p:blipFill rotWithShape="1">
          <a:blip r:embed="rId7">
            <a:alphaModFix/>
          </a:blip>
          <a:srcRect b="0" l="12818" r="15208" t="0"/>
          <a:stretch/>
        </p:blipFill>
        <p:spPr>
          <a:xfrm>
            <a:off x="0" y="0"/>
            <a:ext cx="4250326" cy="5143500"/>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0" name="Shape 1540"/>
        <p:cNvGrpSpPr/>
        <p:nvPr/>
      </p:nvGrpSpPr>
      <p:grpSpPr>
        <a:xfrm>
          <a:off x="0" y="0"/>
          <a:ext cx="0" cy="0"/>
          <a:chOff x="0" y="0"/>
          <a:chExt cx="0" cy="0"/>
        </a:xfrm>
      </p:grpSpPr>
      <p:sp>
        <p:nvSpPr>
          <p:cNvPr id="1541" name="Google Shape;1541;p176"/>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Añadir una interfaz que permita introducir una palabra, con la intención de filtrar el array de estudiantes obtenido desde la API en la actividad 4, usando la cadena ingresada.</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Luego, actualizar la interfaz, pero sólo con la información de los estudiantes cuyo valor en la propiedad coincida con el valor ingresado en la caja de busqueda.</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542" name="Google Shape;1542;p176"/>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BUSCAR ESTUDIANTES</a:t>
            </a:r>
            <a:endParaRPr i="1" sz="2600">
              <a:latin typeface="Anton"/>
              <a:ea typeface="Anton"/>
              <a:cs typeface="Anton"/>
              <a:sym typeface="Anton"/>
            </a:endParaRPr>
          </a:p>
        </p:txBody>
      </p:sp>
      <p:pic>
        <p:nvPicPr>
          <p:cNvPr id="1543" name="Google Shape;1543;p176"/>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544" name="Google Shape;1544;p176"/>
          <p:cNvGrpSpPr/>
          <p:nvPr/>
        </p:nvGrpSpPr>
        <p:grpSpPr>
          <a:xfrm>
            <a:off x="4536900" y="3779675"/>
            <a:ext cx="4527000" cy="1046700"/>
            <a:chOff x="4442550" y="3985025"/>
            <a:chExt cx="4527000" cy="1046700"/>
          </a:xfrm>
        </p:grpSpPr>
        <p:sp>
          <p:nvSpPr>
            <p:cNvPr id="1545" name="Google Shape;1545;p176"/>
            <p:cNvSpPr txBox="1"/>
            <p:nvPr/>
          </p:nvSpPr>
          <p:spPr>
            <a:xfrm>
              <a:off x="4442550" y="3985025"/>
              <a:ext cx="4527000" cy="10467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Tener en cuenta que mientras los datos se soliciten al API, los mismos no están cargados en la aplicación. Esto implica que no se pueda realizar un búsqueda, hasta que el servidor responda la petición correctamente.</a:t>
              </a:r>
              <a:endParaRPr sz="1100">
                <a:latin typeface="Didact Gothic"/>
                <a:ea typeface="Didact Gothic"/>
                <a:cs typeface="Didact Gothic"/>
                <a:sym typeface="Didact Gothic"/>
              </a:endParaRPr>
            </a:p>
          </p:txBody>
        </p:sp>
        <p:pic>
          <p:nvPicPr>
            <p:cNvPr id="1546" name="Google Shape;1546;p176"/>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1547" name="Google Shape;1547;p176"/>
          <p:cNvPicPr preferRelativeResize="0"/>
          <p:nvPr/>
        </p:nvPicPr>
        <p:blipFill>
          <a:blip r:embed="rId5">
            <a:alphaModFix/>
          </a:blip>
          <a:stretch>
            <a:fillRect/>
          </a:stretch>
        </p:blipFill>
        <p:spPr>
          <a:xfrm>
            <a:off x="7802075" y="4812825"/>
            <a:ext cx="1186526" cy="330675"/>
          </a:xfrm>
          <a:prstGeom prst="rect">
            <a:avLst/>
          </a:prstGeom>
          <a:noFill/>
          <a:ln>
            <a:noFill/>
          </a:ln>
        </p:spPr>
      </p:pic>
      <p:pic>
        <p:nvPicPr>
          <p:cNvPr id="1548" name="Google Shape;1548;p176"/>
          <p:cNvPicPr preferRelativeResize="0"/>
          <p:nvPr/>
        </p:nvPicPr>
        <p:blipFill rotWithShape="1">
          <a:blip r:embed="rId6">
            <a:alphaModFix/>
          </a:blip>
          <a:srcRect b="0" l="21099" r="14826" t="0"/>
          <a:stretch/>
        </p:blipFill>
        <p:spPr>
          <a:xfrm>
            <a:off x="0" y="0"/>
            <a:ext cx="4442826" cy="5143500"/>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52" name="Shape 1552"/>
        <p:cNvGrpSpPr/>
        <p:nvPr/>
      </p:nvGrpSpPr>
      <p:grpSpPr>
        <a:xfrm>
          <a:off x="0" y="0"/>
          <a:ext cx="0" cy="0"/>
          <a:chOff x="0" y="0"/>
          <a:chExt cx="0" cy="0"/>
        </a:xfrm>
      </p:grpSpPr>
      <p:pic>
        <p:nvPicPr>
          <p:cNvPr id="1553" name="Google Shape;1553;p177"/>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554" name="Google Shape;1554;p177"/>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58" name="Shape 1558"/>
        <p:cNvGrpSpPr/>
        <p:nvPr/>
      </p:nvGrpSpPr>
      <p:grpSpPr>
        <a:xfrm>
          <a:off x="0" y="0"/>
          <a:ext cx="0" cy="0"/>
          <a:chOff x="0" y="0"/>
          <a:chExt cx="0" cy="0"/>
        </a:xfrm>
      </p:grpSpPr>
      <p:sp>
        <p:nvSpPr>
          <p:cNvPr id="1559" name="Google Shape;1559;p17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560" name="Google Shape;1560;p178"/>
          <p:cNvSpPr txBox="1"/>
          <p:nvPr/>
        </p:nvSpPr>
        <p:spPr>
          <a:xfrm>
            <a:off x="667200" y="43650"/>
            <a:ext cx="7809600" cy="71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1561" name="Google Shape;1561;p178"/>
          <p:cNvSpPr txBox="1"/>
          <p:nvPr/>
        </p:nvSpPr>
        <p:spPr>
          <a:xfrm>
            <a:off x="631650" y="616000"/>
            <a:ext cx="7880700" cy="4527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//FUNCION CALLBACK PARA EL GET DE PUBLICACIONES</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callbackGetPublicaciones</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respuesta</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estado</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//NOS PREGUNTAMOS SI EL ESTADO RESPONDIDO POR EL SERVIDOR ES SUCCESS.</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estado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success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//SI ES SUCCESS ENTONCES EN LA RESPUESTA TENEMOS EL JSON DE PUBLICACION.</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for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publicacion</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of</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respuesta</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//AGREGAMOS UNA ESTRUCTURA HTML POR PUBLICACION EN LA RESPUESTA.</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#domGenerado</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&lt;h2&gt;</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publicacion</a:t>
            </a:r>
            <a:r>
              <a:rPr lang="es-419" sz="1050">
                <a:solidFill>
                  <a:srgbClr val="F6F6F4"/>
                </a:solidFill>
                <a:latin typeface="Courier New"/>
                <a:ea typeface="Courier New"/>
                <a:cs typeface="Courier New"/>
                <a:sym typeface="Courier New"/>
              </a:rPr>
              <a:t>.title</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&lt;/h2&gt;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&lt;p&gt;</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publicacion</a:t>
            </a:r>
            <a:r>
              <a:rPr lang="es-419" sz="1050">
                <a:solidFill>
                  <a:srgbClr val="F6F6F4"/>
                </a:solidFill>
                <a:latin typeface="Courier New"/>
                <a:ea typeface="Courier New"/>
                <a:cs typeface="Courier New"/>
                <a:sym typeface="Courier New"/>
              </a:rPr>
              <a:t>.body</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&lt;/p&gt;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&lt;/div&gt;&lt;/hr&gt;`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//ESTA URL ES PARA OBTENER TODAS LAS PUBLICACIONES</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URLGETPUBLICACIONES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https://jsonplaceholder.typicode.com/posts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//AGREGAMOS CONTENEDOR A GENERAR EL CONTENIDO</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 id='domGenerado'&gt;&lt;/div&gt;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//LLAMADA ASINCRONA GET CON EL METODO .get DE JQUERY</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get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URLGETPUBLICACIONES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callbackGetPublicaciones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562" name="Google Shape;1562;p178"/>
          <p:cNvPicPr preferRelativeResize="0"/>
          <p:nvPr/>
        </p:nvPicPr>
        <p:blipFill>
          <a:blip r:embed="rId3">
            <a:alphaModFix/>
          </a:blip>
          <a:stretch>
            <a:fillRect/>
          </a:stretch>
        </p:blipFill>
        <p:spPr>
          <a:xfrm>
            <a:off x="7896150" y="4775250"/>
            <a:ext cx="1186526" cy="330675"/>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66" name="Shape 1566"/>
        <p:cNvGrpSpPr/>
        <p:nvPr/>
      </p:nvGrpSpPr>
      <p:grpSpPr>
        <a:xfrm>
          <a:off x="0" y="0"/>
          <a:ext cx="0" cy="0"/>
          <a:chOff x="0" y="0"/>
          <a:chExt cx="0" cy="0"/>
        </a:xfrm>
      </p:grpSpPr>
      <p:sp>
        <p:nvSpPr>
          <p:cNvPr id="1567" name="Google Shape;1567;p179"/>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568" name="Google Shape;1568;p179"/>
          <p:cNvSpPr txBox="1"/>
          <p:nvPr/>
        </p:nvSpPr>
        <p:spPr>
          <a:xfrm>
            <a:off x="667200" y="43650"/>
            <a:ext cx="7809600" cy="71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1569" name="Google Shape;1569;p179"/>
          <p:cNvSpPr txBox="1"/>
          <p:nvPr/>
        </p:nvSpPr>
        <p:spPr>
          <a:xfrm>
            <a:off x="0" y="762150"/>
            <a:ext cx="9144000" cy="3880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selectLista</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array</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id</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innerSelect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array</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forEach</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provincia</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innerSelect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`&lt;option value="</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provincia</a:t>
            </a:r>
            <a:r>
              <a:rPr lang="es-419" sz="1050">
                <a:solidFill>
                  <a:srgbClr val="F6F6F4"/>
                </a:solidFill>
                <a:latin typeface="Courier New"/>
                <a:ea typeface="Courier New"/>
                <a:cs typeface="Courier New"/>
                <a:sym typeface="Courier New"/>
              </a:rPr>
              <a:t>.id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"&gt;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provincia</a:t>
            </a:r>
            <a:r>
              <a:rPr lang="es-419" sz="1050">
                <a:solidFill>
                  <a:srgbClr val="F6F6F4"/>
                </a:solidFill>
                <a:latin typeface="Courier New"/>
                <a:ea typeface="Courier New"/>
                <a:cs typeface="Courier New"/>
                <a:sym typeface="Courier New"/>
              </a:rPr>
              <a:t>.nombre</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&lt;/option&gt;`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return</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`&lt;select id="</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id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"&gt;</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innerSelect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&lt;/select&gt;`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APIPROVINCIAS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https://apis.datos.gob.ar/georef/api/provincias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provincias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[{id</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1</a:t>
            </a:r>
            <a:r>
              <a:rPr lang="es-419" sz="1050">
                <a:solidFill>
                  <a:srgbClr val="F6F6F4"/>
                </a:solidFill>
                <a:latin typeface="Courier New"/>
                <a:ea typeface="Courier New"/>
                <a:cs typeface="Courier New"/>
                <a:sym typeface="Courier New"/>
              </a:rPr>
              <a:t>, nombre</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SELECCIONAR PROVINCIA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document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ready</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//LLAMAR AL API DE PROVINCIAS</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get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APIPROVINCIAS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datos</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estado</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estado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success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provincias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datos</a:t>
            </a:r>
            <a:r>
              <a:rPr lang="es-419" sz="1050">
                <a:solidFill>
                  <a:srgbClr val="F6F6F4"/>
                </a:solidFill>
                <a:latin typeface="Courier New"/>
                <a:ea typeface="Courier New"/>
                <a:cs typeface="Courier New"/>
                <a:sym typeface="Courier New"/>
              </a:rPr>
              <a:t>.provincias);</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//AGREGAMOS SELECT,ESCUCHAMOS EL EVENTO CHANGE Y FILTRAMOS LA SALIDA</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prepend</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`&lt;div&gt;PROVINCIAS: </a:t>
            </a:r>
            <a:r>
              <a:rPr lang="es-419" sz="1050">
                <a:solidFill>
                  <a:srgbClr val="F286C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selectLista</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provincias</a:t>
            </a:r>
            <a:r>
              <a:rPr lang="es-419" sz="1050">
                <a:solidFill>
                  <a:srgbClr val="E7EE98"/>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provinciasSelect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&lt;h4 id='salidaProvincias'&gt;&lt;/h4&gt;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#provinciasSelect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change</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seleccionado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provincias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find</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obj</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obj</a:t>
            </a:r>
            <a:r>
              <a:rPr lang="es-419" sz="1050">
                <a:solidFill>
                  <a:srgbClr val="F6F6F4"/>
                </a:solidFill>
                <a:latin typeface="Courier New"/>
                <a:ea typeface="Courier New"/>
                <a:cs typeface="Courier New"/>
                <a:sym typeface="Courier New"/>
              </a:rPr>
              <a:t>.id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.target.value);</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#salidaProvincias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`SELECCIONADA </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seleccionado</a:t>
            </a:r>
            <a:r>
              <a:rPr lang="es-419" sz="1050">
                <a:solidFill>
                  <a:srgbClr val="F6F6F4"/>
                </a:solidFill>
                <a:latin typeface="Courier New"/>
                <a:ea typeface="Courier New"/>
                <a:cs typeface="Courier New"/>
                <a:sym typeface="Courier New"/>
              </a:rPr>
              <a:t>.nombre.</a:t>
            </a:r>
            <a:r>
              <a:rPr lang="es-419" sz="1050">
                <a:solidFill>
                  <a:srgbClr val="62E884"/>
                </a:solidFill>
                <a:latin typeface="Courier New"/>
                <a:ea typeface="Courier New"/>
                <a:cs typeface="Courier New"/>
                <a:sym typeface="Courier New"/>
              </a:rPr>
              <a:t>toUpperCase</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7B7F8B"/>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570" name="Google Shape;1570;p179"/>
          <p:cNvPicPr preferRelativeResize="0"/>
          <p:nvPr/>
        </p:nvPicPr>
        <p:blipFill>
          <a:blip r:embed="rId3">
            <a:alphaModFix/>
          </a:blip>
          <a:stretch>
            <a:fillRect/>
          </a:stretch>
        </p:blipFill>
        <p:spPr>
          <a:xfrm>
            <a:off x="7834550" y="4582750"/>
            <a:ext cx="1186526" cy="330675"/>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74" name="Shape 1574"/>
        <p:cNvGrpSpPr/>
        <p:nvPr/>
      </p:nvGrpSpPr>
      <p:grpSpPr>
        <a:xfrm>
          <a:off x="0" y="0"/>
          <a:ext cx="0" cy="0"/>
          <a:chOff x="0" y="0"/>
          <a:chExt cx="0" cy="0"/>
        </a:xfrm>
      </p:grpSpPr>
      <p:sp>
        <p:nvSpPr>
          <p:cNvPr id="1575" name="Google Shape;1575;p180"/>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576" name="Google Shape;1576;p180"/>
          <p:cNvSpPr txBox="1"/>
          <p:nvPr/>
        </p:nvSpPr>
        <p:spPr>
          <a:xfrm>
            <a:off x="667200" y="43650"/>
            <a:ext cx="7809600" cy="71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1577" name="Google Shape;1577;p180"/>
          <p:cNvSpPr txBox="1"/>
          <p:nvPr/>
        </p:nvSpPr>
        <p:spPr>
          <a:xfrm>
            <a:off x="46200" y="727025"/>
            <a:ext cx="9144000" cy="3526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municipios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62E88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body</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append</a:t>
            </a:r>
            <a:r>
              <a:rPr lang="es-419" sz="1000">
                <a:solidFill>
                  <a:srgbClr val="F6F6F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`&lt;div id="municipios"&gt;&lt;/div&gt;&lt;hr&gt;`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function</a:t>
            </a: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cargarMunicios</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provincia</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apiMunicipios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900">
                <a:solidFill>
                  <a:srgbClr val="E7EE98"/>
                </a:solidFill>
                <a:latin typeface="Courier New"/>
                <a:ea typeface="Courier New"/>
                <a:cs typeface="Courier New"/>
                <a:sym typeface="Courier New"/>
              </a:rPr>
              <a:t>`https://apis.datos.gob.ar/georef/api/municipios?provincia=</a:t>
            </a:r>
            <a:r>
              <a:rPr lang="es-419" sz="900">
                <a:solidFill>
                  <a:srgbClr val="F286C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provincia</a:t>
            </a:r>
            <a:r>
              <a:rPr lang="es-419" sz="900">
                <a:solidFill>
                  <a:srgbClr val="F6F6F4"/>
                </a:solidFill>
                <a:latin typeface="Courier New"/>
                <a:ea typeface="Courier New"/>
                <a:cs typeface="Courier New"/>
                <a:sym typeface="Courier New"/>
              </a:rPr>
              <a:t>.id</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&amp;campos=id,nombre&amp;max=100`;</a:t>
            </a:r>
            <a:endParaRPr sz="90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7B7F8B"/>
                </a:solidFill>
                <a:latin typeface="Courier New"/>
                <a:ea typeface="Courier New"/>
                <a:cs typeface="Courier New"/>
                <a:sym typeface="Courier New"/>
              </a:rPr>
              <a:t>//SE REALIZA LA LLAMADA GET Y SE CARGAR EL SELECT</a:t>
            </a:r>
            <a:endParaRPr sz="1000">
              <a:solidFill>
                <a:srgbClr val="7B7F8B"/>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get</a:t>
            </a:r>
            <a:r>
              <a:rPr lang="es-419" sz="1000">
                <a:solidFill>
                  <a:srgbClr val="F6F6F4"/>
                </a:solidFill>
                <a:latin typeface="Courier New"/>
                <a:ea typeface="Courier New"/>
                <a:cs typeface="Courier New"/>
                <a:sym typeface="Courier New"/>
              </a:rPr>
              <a:t>(apiMunicipios, </a:t>
            </a:r>
            <a:r>
              <a:rPr lang="es-419" sz="1000">
                <a:solidFill>
                  <a:srgbClr val="F286C4"/>
                </a:solidFill>
                <a:latin typeface="Courier New"/>
                <a:ea typeface="Courier New"/>
                <a:cs typeface="Courier New"/>
                <a:sym typeface="Courier New"/>
              </a:rPr>
              <a:t>function</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datos</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estado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estado</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success</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municipios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datos</a:t>
            </a:r>
            <a:r>
              <a:rPr lang="es-419" sz="1000">
                <a:solidFill>
                  <a:srgbClr val="F6F6F4"/>
                </a:solidFill>
                <a:latin typeface="Courier New"/>
                <a:ea typeface="Courier New"/>
                <a:cs typeface="Courier New"/>
                <a:sym typeface="Courier New"/>
              </a:rPr>
              <a:t>.municipios;</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#municipios</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html</a:t>
            </a:r>
            <a:r>
              <a:rPr lang="es-419" sz="1000">
                <a:solidFill>
                  <a:srgbClr val="F6F6F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`&lt;hr&gt;PROVINCIAS: </a:t>
            </a:r>
            <a:r>
              <a:rPr lang="es-419" sz="1000">
                <a:solidFill>
                  <a:srgbClr val="F286C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selectLista</a:t>
            </a:r>
            <a:r>
              <a:rPr lang="es-419" sz="1000">
                <a:solidFill>
                  <a:srgbClr val="F6F6F4"/>
                </a:solidFill>
                <a:latin typeface="Courier New"/>
                <a:ea typeface="Courier New"/>
                <a:cs typeface="Courier New"/>
                <a:sym typeface="Courier New"/>
              </a:rPr>
              <a:t>(municipios</a:t>
            </a:r>
            <a:r>
              <a:rPr lang="es-419" sz="1000">
                <a:solidFill>
                  <a:srgbClr val="E7EE98"/>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municipioSelect</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#municipioSelect</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change</a:t>
            </a:r>
            <a:r>
              <a:rPr lang="es-419" sz="1000">
                <a:solidFill>
                  <a:srgbClr val="F6F6F4"/>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function</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 {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seleccionado</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municipios.</a:t>
            </a:r>
            <a:r>
              <a:rPr lang="es-419" sz="1000">
                <a:solidFill>
                  <a:srgbClr val="62E884"/>
                </a:solidFill>
                <a:latin typeface="Courier New"/>
                <a:ea typeface="Courier New"/>
                <a:cs typeface="Courier New"/>
                <a:sym typeface="Courier New"/>
              </a:rPr>
              <a:t>find</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obj</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obj</a:t>
            </a:r>
            <a:r>
              <a:rPr lang="es-419" sz="1000">
                <a:solidFill>
                  <a:srgbClr val="F6F6F4"/>
                </a:solidFill>
                <a:latin typeface="Courier New"/>
                <a:ea typeface="Courier New"/>
                <a:cs typeface="Courier New"/>
                <a:sym typeface="Courier New"/>
              </a:rPr>
              <a:t>.id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.target.value);</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#salidaProvincias</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html</a:t>
            </a:r>
            <a:r>
              <a:rPr lang="es-419" sz="1000">
                <a:solidFill>
                  <a:srgbClr val="F6F6F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`PROVINCIA </a:t>
            </a:r>
            <a:r>
              <a:rPr lang="es-419" sz="1000">
                <a:solidFill>
                  <a:srgbClr val="F286C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provincia</a:t>
            </a:r>
            <a:r>
              <a:rPr lang="es-419" sz="1000">
                <a:solidFill>
                  <a:srgbClr val="F6F6F4"/>
                </a:solidFill>
                <a:latin typeface="Courier New"/>
                <a:ea typeface="Courier New"/>
                <a:cs typeface="Courier New"/>
                <a:sym typeface="Courier New"/>
              </a:rPr>
              <a:t>.nombre.</a:t>
            </a:r>
            <a:r>
              <a:rPr lang="es-419" sz="1000">
                <a:solidFill>
                  <a:srgbClr val="62E884"/>
                </a:solidFill>
                <a:latin typeface="Courier New"/>
                <a:ea typeface="Courier New"/>
                <a:cs typeface="Courier New"/>
                <a:sym typeface="Courier New"/>
              </a:rPr>
              <a:t>toUpperCase</a:t>
            </a:r>
            <a:r>
              <a:rPr lang="es-419" sz="1000">
                <a:solidFill>
                  <a:srgbClr val="F6F6F4"/>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endParaRPr sz="1000">
              <a:solidFill>
                <a:srgbClr val="F286C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E7EE98"/>
                </a:solidFill>
                <a:latin typeface="Courier New"/>
                <a:ea typeface="Courier New"/>
                <a:cs typeface="Courier New"/>
                <a:sym typeface="Courier New"/>
              </a:rPr>
              <a:t>                                             MUNICIPIO </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seleccionado</a:t>
            </a:r>
            <a:r>
              <a:rPr lang="es-419" sz="1000">
                <a:solidFill>
                  <a:srgbClr val="F6F6F4"/>
                </a:solidFill>
                <a:latin typeface="Courier New"/>
                <a:ea typeface="Courier New"/>
                <a:cs typeface="Courier New"/>
                <a:sym typeface="Courier New"/>
              </a:rPr>
              <a:t>.nombre.</a:t>
            </a:r>
            <a:r>
              <a:rPr lang="es-419" sz="1000">
                <a:solidFill>
                  <a:srgbClr val="62E884"/>
                </a:solidFill>
                <a:latin typeface="Courier New"/>
                <a:ea typeface="Courier New"/>
                <a:cs typeface="Courier New"/>
                <a:sym typeface="Courier New"/>
              </a:rPr>
              <a:t>toUpperCase</a:t>
            </a:r>
            <a:r>
              <a:rPr lang="es-419" sz="1000">
                <a:solidFill>
                  <a:srgbClr val="F6F6F4"/>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7B7F8B"/>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578" name="Google Shape;1578;p180"/>
          <p:cNvPicPr preferRelativeResize="0"/>
          <p:nvPr/>
        </p:nvPicPr>
        <p:blipFill>
          <a:blip r:embed="rId3">
            <a:alphaModFix/>
          </a:blip>
          <a:stretch>
            <a:fillRect/>
          </a:stretch>
        </p:blipFill>
        <p:spPr>
          <a:xfrm>
            <a:off x="7896150" y="4775250"/>
            <a:ext cx="1186526" cy="330675"/>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82" name="Shape 1582"/>
        <p:cNvGrpSpPr/>
        <p:nvPr/>
      </p:nvGrpSpPr>
      <p:grpSpPr>
        <a:xfrm>
          <a:off x="0" y="0"/>
          <a:ext cx="0" cy="0"/>
          <a:chOff x="0" y="0"/>
          <a:chExt cx="0" cy="0"/>
        </a:xfrm>
      </p:grpSpPr>
      <p:sp>
        <p:nvSpPr>
          <p:cNvPr id="1583" name="Google Shape;1583;p181"/>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584" name="Google Shape;1584;p181"/>
          <p:cNvSpPr txBox="1"/>
          <p:nvPr/>
        </p:nvSpPr>
        <p:spPr>
          <a:xfrm>
            <a:off x="667200" y="43650"/>
            <a:ext cx="7809600" cy="71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1585" name="Google Shape;1585;p181"/>
          <p:cNvSpPr txBox="1"/>
          <p:nvPr/>
        </p:nvSpPr>
        <p:spPr>
          <a:xfrm>
            <a:off x="0" y="716925"/>
            <a:ext cx="9144000" cy="3802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estudiantes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document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ready</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get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http://hp-api.herokuapp.com/api/characters/students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respuesta</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estado</a:t>
            </a:r>
            <a:r>
              <a:rPr lang="es-419" sz="1050">
                <a:solidFill>
                  <a:srgbClr val="F6F6F4"/>
                </a:solidFill>
                <a:latin typeface="Courier New"/>
                <a:ea typeface="Courier New"/>
                <a:cs typeface="Courier New"/>
                <a:sym typeface="Courier New"/>
              </a:rPr>
              <a:t> )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estado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success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estudiantes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respuesta</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 id='contenidoGenerado'&gt;&lt;/div&gt;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 id='notificacion'&gt;&lt;/div&gt;&lt;hr&gt;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for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estudiante</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of</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estudiantes</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idGenerado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estudiante</a:t>
            </a:r>
            <a:r>
              <a:rPr lang="es-419" sz="1050">
                <a:solidFill>
                  <a:srgbClr val="F6F6F4"/>
                </a:solidFill>
                <a:latin typeface="Courier New"/>
                <a:ea typeface="Courier New"/>
                <a:cs typeface="Courier New"/>
                <a:sym typeface="Courier New"/>
              </a:rPr>
              <a:t>.name.</a:t>
            </a:r>
            <a:r>
              <a:rPr lang="es-419" sz="1050">
                <a:solidFill>
                  <a:srgbClr val="62E884"/>
                </a:solidFill>
                <a:latin typeface="Courier New"/>
                <a:ea typeface="Courier New"/>
                <a:cs typeface="Courier New"/>
                <a:sym typeface="Courier New"/>
              </a:rPr>
              <a:t>replace</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#contenidoGenerado</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`&lt;div height="300" style="float:left"&gt;</a:t>
            </a:r>
            <a:endParaRPr sz="8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850">
                <a:solidFill>
                  <a:srgbClr val="E7EE98"/>
                </a:solidFill>
                <a:latin typeface="Courier New"/>
                <a:ea typeface="Courier New"/>
                <a:cs typeface="Courier New"/>
                <a:sym typeface="Courier New"/>
              </a:rPr>
              <a:t>                                                    &lt;img src="</a:t>
            </a:r>
            <a:r>
              <a:rPr lang="es-419" sz="850">
                <a:solidFill>
                  <a:srgbClr val="F286C4"/>
                </a:solidFill>
                <a:latin typeface="Courier New"/>
                <a:ea typeface="Courier New"/>
                <a:cs typeface="Courier New"/>
                <a:sym typeface="Courier New"/>
              </a:rPr>
              <a:t>${</a:t>
            </a:r>
            <a:r>
              <a:rPr lang="es-419" sz="850">
                <a:solidFill>
                  <a:srgbClr val="BF9EEE"/>
                </a:solidFill>
                <a:latin typeface="Courier New"/>
                <a:ea typeface="Courier New"/>
                <a:cs typeface="Courier New"/>
                <a:sym typeface="Courier New"/>
              </a:rPr>
              <a:t>estudiante</a:t>
            </a:r>
            <a:r>
              <a:rPr lang="es-419" sz="850">
                <a:solidFill>
                  <a:srgbClr val="F6F6F4"/>
                </a:solidFill>
                <a:latin typeface="Courier New"/>
                <a:ea typeface="Courier New"/>
                <a:cs typeface="Courier New"/>
                <a:sym typeface="Courier New"/>
              </a:rPr>
              <a:t>.image</a:t>
            </a:r>
            <a:r>
              <a:rPr lang="es-419" sz="850">
                <a:solidFill>
                  <a:srgbClr val="F286C4"/>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 width="200" height="250"  style="margin:1"&gt;</a:t>
            </a:r>
            <a:endParaRPr sz="8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850">
                <a:solidFill>
                  <a:srgbClr val="E7EE98"/>
                </a:solidFill>
                <a:latin typeface="Courier New"/>
                <a:ea typeface="Courier New"/>
                <a:cs typeface="Courier New"/>
                <a:sym typeface="Courier New"/>
              </a:rPr>
              <a:t>                                                    &lt;h3&gt;</a:t>
            </a:r>
            <a:r>
              <a:rPr lang="es-419" sz="850">
                <a:solidFill>
                  <a:srgbClr val="F286C4"/>
                </a:solidFill>
                <a:latin typeface="Courier New"/>
                <a:ea typeface="Courier New"/>
                <a:cs typeface="Courier New"/>
                <a:sym typeface="Courier New"/>
              </a:rPr>
              <a:t>${</a:t>
            </a:r>
            <a:r>
              <a:rPr lang="es-419" sz="850">
                <a:solidFill>
                  <a:srgbClr val="BF9EEE"/>
                </a:solidFill>
                <a:latin typeface="Courier New"/>
                <a:ea typeface="Courier New"/>
                <a:cs typeface="Courier New"/>
                <a:sym typeface="Courier New"/>
              </a:rPr>
              <a:t>estudiante</a:t>
            </a:r>
            <a:r>
              <a:rPr lang="es-419" sz="850">
                <a:solidFill>
                  <a:srgbClr val="F6F6F4"/>
                </a:solidFill>
                <a:latin typeface="Courier New"/>
                <a:ea typeface="Courier New"/>
                <a:cs typeface="Courier New"/>
                <a:sym typeface="Courier New"/>
              </a:rPr>
              <a:t>.name</a:t>
            </a:r>
            <a:r>
              <a:rPr lang="es-419" sz="850">
                <a:solidFill>
                  <a:srgbClr val="F286C4"/>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&lt;/h3&gt;</a:t>
            </a:r>
            <a:endParaRPr sz="8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850">
                <a:solidFill>
                  <a:srgbClr val="E7EE98"/>
                </a:solidFill>
                <a:latin typeface="Courier New"/>
                <a:ea typeface="Courier New"/>
                <a:cs typeface="Courier New"/>
                <a:sym typeface="Courier New"/>
              </a:rPr>
              <a:t>                                                    &lt;button id=</a:t>
            </a:r>
            <a:r>
              <a:rPr lang="es-419" sz="850">
                <a:solidFill>
                  <a:srgbClr val="F286C4"/>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idGenerado</a:t>
            </a:r>
            <a:r>
              <a:rPr lang="es-419" sz="850">
                <a:solidFill>
                  <a:srgbClr val="F286C4"/>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 class="btnEstudiante"&gt;SELECCIONAR&lt;/button&gt;</a:t>
            </a:r>
            <a:endParaRPr sz="8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850">
                <a:solidFill>
                  <a:srgbClr val="E7EE98"/>
                </a:solidFill>
                <a:latin typeface="Courier New"/>
                <a:ea typeface="Courier New"/>
                <a:cs typeface="Courier New"/>
                <a:sym typeface="Courier New"/>
              </a:rPr>
              <a:t>                                                &lt;/div&gt;`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.btnEstudiante</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click</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#notificacion</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`SELECCIONADO </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.target.id.</a:t>
            </a:r>
            <a:r>
              <a:rPr lang="es-419" sz="1050">
                <a:solidFill>
                  <a:srgbClr val="62E884"/>
                </a:solidFill>
                <a:latin typeface="Courier New"/>
                <a:ea typeface="Courier New"/>
                <a:cs typeface="Courier New"/>
                <a:sym typeface="Courier New"/>
              </a:rPr>
              <a:t>replace</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toUpperCase</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00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586" name="Google Shape;1586;p181"/>
          <p:cNvPicPr preferRelativeResize="0"/>
          <p:nvPr/>
        </p:nvPicPr>
        <p:blipFill>
          <a:blip r:embed="rId3">
            <a:alphaModFix/>
          </a:blip>
          <a:stretch>
            <a:fillRect/>
          </a:stretch>
        </p:blipFill>
        <p:spPr>
          <a:xfrm>
            <a:off x="7896150" y="4775250"/>
            <a:ext cx="1186526" cy="330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9"/>
          <p:cNvSpPr txBox="1"/>
          <p:nvPr/>
        </p:nvSpPr>
        <p:spPr>
          <a:xfrm>
            <a:off x="4692625" y="1371925"/>
            <a:ext cx="4220400" cy="3287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Solicitar al usuario un (1) nombre.</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Si el mismo es igual a otro nombre almacenado en una variable, realizar una salida por alerta con el mensaje </a:t>
            </a:r>
            <a:r>
              <a:rPr lang="es-419" sz="1800">
                <a:solidFill>
                  <a:schemeClr val="dk1"/>
                </a:solidFill>
                <a:highlight>
                  <a:srgbClr val="E0FF00"/>
                </a:highlight>
                <a:latin typeface="Helvetica Neue Light"/>
                <a:ea typeface="Helvetica Neue Light"/>
                <a:cs typeface="Helvetica Neue Light"/>
                <a:sym typeface="Helvetica Neue Light"/>
              </a:rPr>
              <a:t>“Fui yo”</a:t>
            </a:r>
            <a:r>
              <a:rPr lang="es-419" sz="1800">
                <a:solidFill>
                  <a:schemeClr val="dk1"/>
                </a:solidFill>
                <a:highlight>
                  <a:schemeClr val="lt1"/>
                </a:highlight>
                <a:latin typeface="Helvetica Neue Light"/>
                <a:ea typeface="Helvetica Neue Light"/>
                <a:cs typeface="Helvetica Neue Light"/>
                <a:sym typeface="Helvetica Neue Light"/>
              </a:rPr>
              <a:t>. </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Caso contrario, la salida será </a:t>
            </a:r>
            <a:r>
              <a:rPr lang="es-419" sz="1800">
                <a:solidFill>
                  <a:schemeClr val="dk1"/>
                </a:solidFill>
                <a:highlight>
                  <a:srgbClr val="E0FF00"/>
                </a:highlight>
                <a:latin typeface="Helvetica Neue Light"/>
                <a:ea typeface="Helvetica Neue Light"/>
                <a:cs typeface="Helvetica Neue Light"/>
                <a:sym typeface="Helvetica Neue Light"/>
              </a:rPr>
              <a:t>“Yo no fui”</a:t>
            </a:r>
            <a:r>
              <a:rPr lang="es-419" sz="1800">
                <a:solidFill>
                  <a:schemeClr val="dk1"/>
                </a:solidFill>
                <a:highlight>
                  <a:schemeClr val="lt1"/>
                </a:highlight>
                <a:latin typeface="Helvetica Neue Light"/>
                <a:ea typeface="Helvetica Neue Light"/>
                <a:cs typeface="Helvetica Neue Light"/>
                <a:sym typeface="Helvetica Neue Light"/>
              </a:rPr>
              <a:t>.</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194" name="Google Shape;194;p29"/>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YO NO FUI</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195" name="Google Shape;195;p29"/>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196" name="Google Shape;196;p29"/>
          <p:cNvPicPr preferRelativeResize="0"/>
          <p:nvPr/>
        </p:nvPicPr>
        <p:blipFill rotWithShape="1">
          <a:blip r:embed="rId4">
            <a:alphaModFix/>
          </a:blip>
          <a:srcRect b="0" l="6094" r="11770" t="0"/>
          <a:stretch/>
        </p:blipFill>
        <p:spPr>
          <a:xfrm>
            <a:off x="0" y="0"/>
            <a:ext cx="4303750" cy="5143500"/>
          </a:xfrm>
          <a:prstGeom prst="rect">
            <a:avLst/>
          </a:prstGeom>
          <a:noFill/>
          <a:ln>
            <a:noFill/>
          </a:ln>
        </p:spPr>
      </p:pic>
      <p:sp>
        <p:nvSpPr>
          <p:cNvPr id="197" name="Google Shape;197;p29"/>
          <p:cNvSpPr txBox="1"/>
          <p:nvPr/>
        </p:nvSpPr>
        <p:spPr>
          <a:xfrm>
            <a:off x="4405075" y="3664975"/>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1</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El valor del nombre a comparar es a elección. Recordemos que con la sentencia if podemos determinar qué bloque se ejecuta en el programa.</a:t>
            </a:r>
            <a:endParaRPr sz="1200">
              <a:latin typeface="Didact Gothic"/>
              <a:ea typeface="Didact Gothic"/>
              <a:cs typeface="Didact Gothic"/>
              <a:sym typeface="Didact Gothic"/>
            </a:endParaRPr>
          </a:p>
        </p:txBody>
      </p:sp>
      <p:pic>
        <p:nvPicPr>
          <p:cNvPr id="198" name="Google Shape;198;p29"/>
          <p:cNvPicPr preferRelativeResize="0"/>
          <p:nvPr/>
        </p:nvPicPr>
        <p:blipFill rotWithShape="1">
          <a:blip r:embed="rId5">
            <a:alphaModFix/>
          </a:blip>
          <a:srcRect b="11598" l="20899" r="21303" t="9174"/>
          <a:stretch/>
        </p:blipFill>
        <p:spPr>
          <a:xfrm>
            <a:off x="4461625" y="3916825"/>
            <a:ext cx="407325" cy="558300"/>
          </a:xfrm>
          <a:prstGeom prst="rect">
            <a:avLst/>
          </a:prstGeom>
          <a:noFill/>
          <a:ln>
            <a:noFill/>
          </a:ln>
        </p:spPr>
      </p:pic>
      <p:pic>
        <p:nvPicPr>
          <p:cNvPr id="199" name="Google Shape;199;p29"/>
          <p:cNvPicPr preferRelativeResize="0"/>
          <p:nvPr/>
        </p:nvPicPr>
        <p:blipFill>
          <a:blip r:embed="rId6">
            <a:alphaModFix/>
          </a:blip>
          <a:stretch>
            <a:fillRect/>
          </a:stretch>
        </p:blipFill>
        <p:spPr>
          <a:xfrm>
            <a:off x="7726500" y="4710625"/>
            <a:ext cx="1186526" cy="330675"/>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90" name="Shape 1590"/>
        <p:cNvGrpSpPr/>
        <p:nvPr/>
      </p:nvGrpSpPr>
      <p:grpSpPr>
        <a:xfrm>
          <a:off x="0" y="0"/>
          <a:ext cx="0" cy="0"/>
          <a:chOff x="0" y="0"/>
          <a:chExt cx="0" cy="0"/>
        </a:xfrm>
      </p:grpSpPr>
      <p:sp>
        <p:nvSpPr>
          <p:cNvPr id="1591" name="Google Shape;1591;p182"/>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592" name="Google Shape;1592;p182"/>
          <p:cNvSpPr txBox="1"/>
          <p:nvPr/>
        </p:nvSpPr>
        <p:spPr>
          <a:xfrm>
            <a:off x="667200" y="0"/>
            <a:ext cx="7809600" cy="76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1593" name="Google Shape;1593;p182"/>
          <p:cNvSpPr txBox="1"/>
          <p:nvPr/>
        </p:nvSpPr>
        <p:spPr>
          <a:xfrm>
            <a:off x="106050" y="678525"/>
            <a:ext cx="8931900" cy="4427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body</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prepend</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&lt;div&gt;BUSCAR: &lt;input id='busqueda' type='text'&gt;&lt;/div&gt;&lt;hr&gt;</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286C4"/>
                </a:solidFill>
                <a:latin typeface="Courier New"/>
                <a:ea typeface="Courier New"/>
                <a:cs typeface="Courier New"/>
                <a:sym typeface="Courier New"/>
              </a:rPr>
              <a:t>function</a:t>
            </a: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generarEstudiantes</a:t>
            </a:r>
            <a:r>
              <a:rPr lang="es-419" sz="950">
                <a:solidFill>
                  <a:srgbClr val="F6F6F4"/>
                </a:solidFill>
                <a:latin typeface="Courier New"/>
                <a:ea typeface="Courier New"/>
                <a:cs typeface="Courier New"/>
                <a:sym typeface="Courier New"/>
              </a:rPr>
              <a:t>(</a:t>
            </a:r>
            <a:r>
              <a:rPr i="1" lang="es-419" sz="950">
                <a:solidFill>
                  <a:srgbClr val="FFB86C"/>
                </a:solidFill>
                <a:latin typeface="Courier New"/>
                <a:ea typeface="Courier New"/>
                <a:cs typeface="Courier New"/>
                <a:sym typeface="Courier New"/>
              </a:rPr>
              <a:t>lista</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#contenidoGenerado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empty</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for</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const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of</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lista</a:t>
            </a: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let</a:t>
            </a:r>
            <a:r>
              <a:rPr lang="es-419" sz="950">
                <a:solidFill>
                  <a:srgbClr val="F6F6F4"/>
                </a:solidFill>
                <a:latin typeface="Courier New"/>
                <a:ea typeface="Courier New"/>
                <a:cs typeface="Courier New"/>
                <a:sym typeface="Courier New"/>
              </a:rPr>
              <a:t> idGenerado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.name.</a:t>
            </a:r>
            <a:r>
              <a:rPr lang="es-419" sz="950">
                <a:solidFill>
                  <a:srgbClr val="62E884"/>
                </a:solidFill>
                <a:latin typeface="Courier New"/>
                <a:ea typeface="Courier New"/>
                <a:cs typeface="Courier New"/>
                <a:sym typeface="Courier New"/>
              </a:rPr>
              <a:t>replace</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#contenidoGenerado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append</a:t>
            </a:r>
            <a:r>
              <a:rPr lang="es-419" sz="950">
                <a:solidFill>
                  <a:srgbClr val="F6F6F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`&lt;div height="300" style="float:left"&gt;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&lt;img src="</a:t>
            </a:r>
            <a:r>
              <a:rPr lang="es-419" sz="950">
                <a:solidFill>
                  <a:srgbClr val="F286C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.image</a:t>
            </a:r>
            <a:r>
              <a:rPr lang="es-419" sz="950">
                <a:solidFill>
                  <a:srgbClr val="F286C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width="200" height="250"  style="margin:1"&gt;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&lt;h3&gt;</a:t>
            </a:r>
            <a:r>
              <a:rPr lang="es-419" sz="950">
                <a:solidFill>
                  <a:srgbClr val="F286C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.name</a:t>
            </a:r>
            <a:r>
              <a:rPr lang="es-419" sz="950">
                <a:solidFill>
                  <a:srgbClr val="F286C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&lt;/h3&gt;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&lt;button id=</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idGenerado</a:t>
            </a:r>
            <a:r>
              <a:rPr lang="es-419" sz="950">
                <a:solidFill>
                  <a:srgbClr val="F286C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class="btnEstudiante"&gt;SELECCIONAR&lt;/button&gt;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&lt;/div&gt;`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.btnEstudiante</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click</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function</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a:t>
            </a: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#notificacion</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html</a:t>
            </a:r>
            <a:r>
              <a:rPr lang="es-419" sz="950">
                <a:solidFill>
                  <a:srgbClr val="F6F6F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`SELECCIONADO </a:t>
            </a:r>
            <a:r>
              <a:rPr lang="es-419" sz="950">
                <a:solidFill>
                  <a:srgbClr val="F286C4"/>
                </a:solidFill>
                <a:latin typeface="Courier New"/>
                <a:ea typeface="Courier New"/>
                <a:cs typeface="Courier New"/>
                <a:sym typeface="Courier New"/>
              </a:rPr>
              <a:t>${</a:t>
            </a:r>
            <a:r>
              <a:rPr i="1" lang="es-419" sz="950">
                <a:solidFill>
                  <a:srgbClr val="FFB86C"/>
                </a:solidFill>
                <a:latin typeface="Courier New"/>
                <a:ea typeface="Courier New"/>
                <a:cs typeface="Courier New"/>
                <a:sym typeface="Courier New"/>
              </a:rPr>
              <a:t>e</a:t>
            </a:r>
            <a:r>
              <a:rPr lang="es-419" sz="950">
                <a:solidFill>
                  <a:srgbClr val="F6F6F4"/>
                </a:solidFill>
                <a:latin typeface="Courier New"/>
                <a:ea typeface="Courier New"/>
                <a:cs typeface="Courier New"/>
                <a:sym typeface="Courier New"/>
              </a:rPr>
              <a:t>.target.id.</a:t>
            </a:r>
            <a:r>
              <a:rPr lang="es-419" sz="950">
                <a:solidFill>
                  <a:srgbClr val="62E884"/>
                </a:solidFill>
                <a:latin typeface="Courier New"/>
                <a:ea typeface="Courier New"/>
                <a:cs typeface="Courier New"/>
                <a:sym typeface="Courier New"/>
              </a:rPr>
              <a:t>replace</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toUpperCase</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#busqueda</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keyup</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function</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a:t>
            </a:r>
            <a:r>
              <a:rPr lang="es-419" sz="950">
                <a:solidFill>
                  <a:srgbClr val="F6F6F4"/>
                </a:solidFill>
                <a:latin typeface="Courier New"/>
                <a:ea typeface="Courier New"/>
                <a:cs typeface="Courier New"/>
                <a:sym typeface="Courier New"/>
              </a:rPr>
              <a:t>) {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if</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estudiantes</a:t>
            </a:r>
            <a:r>
              <a:rPr lang="es-419" sz="950">
                <a:solidFill>
                  <a:srgbClr val="F6F6F4"/>
                </a:solidFill>
                <a:latin typeface="Courier New"/>
                <a:ea typeface="Courier New"/>
                <a:cs typeface="Courier New"/>
                <a:sym typeface="Courier New"/>
              </a:rPr>
              <a:t>.length </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0</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let</a:t>
            </a:r>
            <a:r>
              <a:rPr lang="es-419" sz="950">
                <a:solidFill>
                  <a:srgbClr val="F6F6F4"/>
                </a:solidFill>
                <a:latin typeface="Courier New"/>
                <a:ea typeface="Courier New"/>
                <a:cs typeface="Courier New"/>
                <a:sym typeface="Courier New"/>
              </a:rPr>
              <a:t> value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a:t>
            </a:r>
            <a:r>
              <a:rPr lang="es-419" sz="950">
                <a:solidFill>
                  <a:srgbClr val="F6F6F4"/>
                </a:solidFill>
                <a:latin typeface="Courier New"/>
                <a:ea typeface="Courier New"/>
                <a:cs typeface="Courier New"/>
                <a:sym typeface="Courier New"/>
              </a:rPr>
              <a:t>.target.value;</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let</a:t>
            </a:r>
            <a:r>
              <a:rPr lang="es-419" sz="950">
                <a:solidFill>
                  <a:srgbClr val="F6F6F4"/>
                </a:solidFill>
                <a:latin typeface="Courier New"/>
                <a:ea typeface="Courier New"/>
                <a:cs typeface="Courier New"/>
                <a:sym typeface="Courier New"/>
              </a:rPr>
              <a:t> filtrados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estudiantes</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filter</a:t>
            </a:r>
            <a:r>
              <a:rPr lang="es-419" sz="950">
                <a:solidFill>
                  <a:srgbClr val="F6F6F4"/>
                </a:solidFill>
                <a:latin typeface="Courier New"/>
                <a:ea typeface="Courier New"/>
                <a:cs typeface="Courier New"/>
                <a:sym typeface="Courier New"/>
              </a:rPr>
              <a:t>(</a:t>
            </a:r>
            <a:r>
              <a:rPr i="1" lang="es-419" sz="950">
                <a:solidFill>
                  <a:srgbClr val="FFB86C"/>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=&gt;</a:t>
            </a:r>
            <a:endParaRPr sz="95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.name.</a:t>
            </a:r>
            <a:r>
              <a:rPr lang="es-419" sz="950">
                <a:solidFill>
                  <a:srgbClr val="62E884"/>
                </a:solidFill>
                <a:latin typeface="Courier New"/>
                <a:ea typeface="Courier New"/>
                <a:cs typeface="Courier New"/>
                <a:sym typeface="Courier New"/>
              </a:rPr>
              <a:t>includes</a:t>
            </a:r>
            <a:r>
              <a:rPr lang="es-419" sz="950">
                <a:solidFill>
                  <a:srgbClr val="F6F6F4"/>
                </a:solidFill>
                <a:latin typeface="Courier New"/>
                <a:ea typeface="Courier New"/>
                <a:cs typeface="Courier New"/>
                <a:sym typeface="Courier New"/>
              </a:rPr>
              <a:t>(value) </a:t>
            </a:r>
            <a:r>
              <a:rPr lang="es-419" sz="950">
                <a:solidFill>
                  <a:srgbClr val="F286C4"/>
                </a:solidFill>
                <a:latin typeface="Courier New"/>
                <a:ea typeface="Courier New"/>
                <a:cs typeface="Courier New"/>
                <a:sym typeface="Courier New"/>
              </a:rPr>
              <a:t>||</a:t>
            </a:r>
            <a:endParaRPr sz="95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.gender.</a:t>
            </a:r>
            <a:r>
              <a:rPr lang="es-419" sz="950">
                <a:solidFill>
                  <a:srgbClr val="62E884"/>
                </a:solidFill>
                <a:latin typeface="Courier New"/>
                <a:ea typeface="Courier New"/>
                <a:cs typeface="Courier New"/>
                <a:sym typeface="Courier New"/>
              </a:rPr>
              <a:t>includes</a:t>
            </a:r>
            <a:r>
              <a:rPr lang="es-419" sz="950">
                <a:solidFill>
                  <a:srgbClr val="F6F6F4"/>
                </a:solidFill>
                <a:latin typeface="Courier New"/>
                <a:ea typeface="Courier New"/>
                <a:cs typeface="Courier New"/>
                <a:sym typeface="Courier New"/>
              </a:rPr>
              <a:t>(value) </a:t>
            </a:r>
            <a:r>
              <a:rPr lang="es-419" sz="950">
                <a:solidFill>
                  <a:srgbClr val="F286C4"/>
                </a:solidFill>
                <a:latin typeface="Courier New"/>
                <a:ea typeface="Courier New"/>
                <a:cs typeface="Courier New"/>
                <a:sym typeface="Courier New"/>
              </a:rPr>
              <a:t>||</a:t>
            </a:r>
            <a:endParaRPr sz="95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.house.</a:t>
            </a:r>
            <a:r>
              <a:rPr lang="es-419" sz="950">
                <a:solidFill>
                  <a:srgbClr val="62E884"/>
                </a:solidFill>
                <a:latin typeface="Courier New"/>
                <a:ea typeface="Courier New"/>
                <a:cs typeface="Courier New"/>
                <a:sym typeface="Courier New"/>
              </a:rPr>
              <a:t>includes</a:t>
            </a:r>
            <a:r>
              <a:rPr lang="es-419" sz="950">
                <a:solidFill>
                  <a:srgbClr val="F6F6F4"/>
                </a:solidFill>
                <a:latin typeface="Courier New"/>
                <a:ea typeface="Courier New"/>
                <a:cs typeface="Courier New"/>
                <a:sym typeface="Courier New"/>
              </a:rPr>
              <a:t>(value));</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if</a:t>
            </a:r>
            <a:r>
              <a:rPr lang="es-419" sz="950">
                <a:solidFill>
                  <a:srgbClr val="F6F6F4"/>
                </a:solidFill>
                <a:latin typeface="Courier New"/>
                <a:ea typeface="Courier New"/>
                <a:cs typeface="Courier New"/>
                <a:sym typeface="Courier New"/>
              </a:rPr>
              <a:t>(filtrados.length </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0</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generarEstudiantes</a:t>
            </a:r>
            <a:r>
              <a:rPr lang="es-419" sz="950">
                <a:solidFill>
                  <a:srgbClr val="F6F6F4"/>
                </a:solidFill>
                <a:latin typeface="Courier New"/>
                <a:ea typeface="Courier New"/>
                <a:cs typeface="Courier New"/>
                <a:sym typeface="Courier New"/>
              </a:rPr>
              <a:t>(filtrados);</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else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generarEstudiantes</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estudiantes</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7B7F8B"/>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594" name="Google Shape;1594;p182"/>
          <p:cNvPicPr preferRelativeResize="0"/>
          <p:nvPr/>
        </p:nvPicPr>
        <p:blipFill>
          <a:blip r:embed="rId3">
            <a:alphaModFix/>
          </a:blip>
          <a:stretch>
            <a:fillRect/>
          </a:stretch>
        </p:blipFill>
        <p:spPr>
          <a:xfrm>
            <a:off x="7957475" y="4744450"/>
            <a:ext cx="1186526" cy="330675"/>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98" name="Shape 1598"/>
        <p:cNvGrpSpPr/>
        <p:nvPr/>
      </p:nvGrpSpPr>
      <p:grpSpPr>
        <a:xfrm>
          <a:off x="0" y="0"/>
          <a:ext cx="0" cy="0"/>
          <a:chOff x="0" y="0"/>
          <a:chExt cx="0" cy="0"/>
        </a:xfrm>
      </p:grpSpPr>
      <p:sp>
        <p:nvSpPr>
          <p:cNvPr id="1599" name="Google Shape;1599;p183"/>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1600" name="Google Shape;1600;p183"/>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15</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1601" name="Google Shape;1601;p183"/>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05" name="Shape 1605"/>
        <p:cNvGrpSpPr/>
        <p:nvPr/>
      </p:nvGrpSpPr>
      <p:grpSpPr>
        <a:xfrm>
          <a:off x="0" y="0"/>
          <a:ext cx="0" cy="0"/>
          <a:chOff x="0" y="0"/>
          <a:chExt cx="0" cy="0"/>
        </a:xfrm>
      </p:grpSpPr>
      <p:pic>
        <p:nvPicPr>
          <p:cNvPr id="1606" name="Google Shape;1606;p184"/>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607" name="Google Shape;1607;p184"/>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1" name="Shape 1611"/>
        <p:cNvGrpSpPr/>
        <p:nvPr/>
      </p:nvGrpSpPr>
      <p:grpSpPr>
        <a:xfrm>
          <a:off x="0" y="0"/>
          <a:ext cx="0" cy="0"/>
          <a:chOff x="0" y="0"/>
          <a:chExt cx="0" cy="0"/>
        </a:xfrm>
      </p:grpSpPr>
      <p:sp>
        <p:nvSpPr>
          <p:cNvPr id="1612" name="Google Shape;1612;p185"/>
          <p:cNvSpPr txBox="1"/>
          <p:nvPr/>
        </p:nvSpPr>
        <p:spPr>
          <a:xfrm>
            <a:off x="4496725" y="1227825"/>
            <a:ext cx="4573800" cy="2688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latin typeface="Helvetica Neue Light"/>
                <a:ea typeface="Helvetica Neue Light"/>
                <a:cs typeface="Helvetica Neue Light"/>
                <a:sym typeface="Helvetica Neue Light"/>
              </a:rPr>
              <a:t>Declarar un array de al menos tres (3) rutas, el cual usaremos para construir un simulador de tipo email.  La app tendrá una arquitectura single-page application, </a:t>
            </a:r>
            <a:r>
              <a:rPr lang="es-419">
                <a:solidFill>
                  <a:schemeClr val="dk1"/>
                </a:solidFill>
                <a:latin typeface="Helvetica Neue Light"/>
                <a:ea typeface="Helvetica Neue Light"/>
                <a:cs typeface="Helvetica Neue Light"/>
                <a:sym typeface="Helvetica Neue Light"/>
              </a:rPr>
              <a:t>y su funcionalidades mínimas deberán ser las siguientes:</a:t>
            </a:r>
            <a:endParaRPr>
              <a:solidFill>
                <a:schemeClr val="dk1"/>
              </a:solidFill>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lang="es-419">
                <a:solidFill>
                  <a:schemeClr val="dk1"/>
                </a:solidFill>
                <a:highlight>
                  <a:schemeClr val="lt1"/>
                </a:highlight>
                <a:latin typeface="Helvetica Neue Light"/>
                <a:ea typeface="Helvetica Neue Light"/>
                <a:cs typeface="Helvetica Neue Light"/>
                <a:sym typeface="Helvetica Neue Light"/>
              </a:rPr>
              <a:t>“</a:t>
            </a:r>
            <a:r>
              <a:rPr lang="es-419" sz="1300">
                <a:solidFill>
                  <a:schemeClr val="dk1"/>
                </a:solidFill>
                <a:highlight>
                  <a:schemeClr val="lt1"/>
                </a:highlight>
                <a:latin typeface="Helvetica Neue Light"/>
                <a:ea typeface="Helvetica Neue Light"/>
                <a:cs typeface="Helvetica Neue Light"/>
                <a:sym typeface="Helvetica Neue Light"/>
              </a:rPr>
              <a:t>Enviar”: una interfaz para enviar mails.</a:t>
            </a:r>
            <a:endParaRPr sz="1300">
              <a:solidFill>
                <a:schemeClr val="dk1"/>
              </a:solidFill>
              <a:highlight>
                <a:schemeClr val="lt1"/>
              </a:highlight>
              <a:latin typeface="Helvetica Neue Light"/>
              <a:ea typeface="Helvetica Neue Light"/>
              <a:cs typeface="Helvetica Neue Light"/>
              <a:sym typeface="Helvetica Neue Light"/>
            </a:endParaRPr>
          </a:p>
          <a:p>
            <a:pPr indent="-311150" lvl="0" marL="457200" rtl="0" algn="just">
              <a:lnSpc>
                <a:spcPct val="150000"/>
              </a:lnSpc>
              <a:spcBef>
                <a:spcPts val="0"/>
              </a:spcBef>
              <a:spcAft>
                <a:spcPts val="0"/>
              </a:spcAft>
              <a:buClr>
                <a:schemeClr val="dk1"/>
              </a:buClr>
              <a:buSzPts val="1300"/>
              <a:buFont typeface="Helvetica Neue Light"/>
              <a:buChar char="●"/>
            </a:pPr>
            <a:r>
              <a:rPr lang="es-419" sz="1300">
                <a:solidFill>
                  <a:schemeClr val="dk1"/>
                </a:solidFill>
                <a:highlight>
                  <a:schemeClr val="lt1"/>
                </a:highlight>
                <a:latin typeface="Helvetica Neue Light"/>
                <a:ea typeface="Helvetica Neue Light"/>
                <a:cs typeface="Helvetica Neue Light"/>
                <a:sym typeface="Helvetica Neue Light"/>
              </a:rPr>
              <a:t>“Enviados”: una interfaz para visualizar los enviados.</a:t>
            </a:r>
            <a:endParaRPr sz="1300">
              <a:solidFill>
                <a:schemeClr val="dk1"/>
              </a:solidFill>
              <a:highlight>
                <a:schemeClr val="lt1"/>
              </a:highlight>
              <a:latin typeface="Helvetica Neue Light"/>
              <a:ea typeface="Helvetica Neue Light"/>
              <a:cs typeface="Helvetica Neue Light"/>
              <a:sym typeface="Helvetica Neue Light"/>
            </a:endParaRPr>
          </a:p>
          <a:p>
            <a:pPr indent="-311150" lvl="0" marL="457200" rtl="0" algn="just">
              <a:lnSpc>
                <a:spcPct val="150000"/>
              </a:lnSpc>
              <a:spcBef>
                <a:spcPts val="0"/>
              </a:spcBef>
              <a:spcAft>
                <a:spcPts val="0"/>
              </a:spcAft>
              <a:buClr>
                <a:schemeClr val="dk1"/>
              </a:buClr>
              <a:buSzPts val="1300"/>
              <a:buFont typeface="Helvetica Neue Light"/>
              <a:buChar char="●"/>
            </a:pPr>
            <a:r>
              <a:rPr lang="es-419" sz="1300">
                <a:solidFill>
                  <a:schemeClr val="dk1"/>
                </a:solidFill>
                <a:highlight>
                  <a:schemeClr val="lt1"/>
                </a:highlight>
                <a:latin typeface="Helvetica Neue Light"/>
                <a:ea typeface="Helvetica Neue Light"/>
                <a:cs typeface="Helvetica Neue Light"/>
                <a:sym typeface="Helvetica Neue Light"/>
              </a:rPr>
              <a:t>“Papelera”: una interfaz donde ver los mails eliminados.</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p:txBody>
      </p:sp>
      <p:sp>
        <p:nvSpPr>
          <p:cNvPr id="1613" name="Google Shape;1613;p185"/>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APP EMAIL SPA  - RUTAS</a:t>
            </a:r>
            <a:endParaRPr i="1" sz="2500">
              <a:latin typeface="Anton"/>
              <a:ea typeface="Anton"/>
              <a:cs typeface="Anton"/>
              <a:sym typeface="Anton"/>
            </a:endParaRPr>
          </a:p>
        </p:txBody>
      </p:sp>
      <p:pic>
        <p:nvPicPr>
          <p:cNvPr id="1614" name="Google Shape;1614;p185"/>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615" name="Google Shape;1615;p185"/>
          <p:cNvGrpSpPr/>
          <p:nvPr/>
        </p:nvGrpSpPr>
        <p:grpSpPr>
          <a:xfrm>
            <a:off x="4537800" y="3711175"/>
            <a:ext cx="4527000" cy="985200"/>
            <a:chOff x="4442550" y="4038925"/>
            <a:chExt cx="4527000" cy="985200"/>
          </a:xfrm>
        </p:grpSpPr>
        <p:sp>
          <p:nvSpPr>
            <p:cNvPr id="1616" name="Google Shape;1616;p185"/>
            <p:cNvSpPr txBox="1"/>
            <p:nvPr/>
          </p:nvSpPr>
          <p:spPr>
            <a:xfrm>
              <a:off x="4442550" y="40389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1</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Recordemos que una aplicación SPA presenta la característica de brindar un conjunto significante de funcionalidades, sin refrescar la página. Determinamos rutas para definir qué interfaz renderizar en la única página de la aplicación.</a:t>
              </a:r>
              <a:endParaRPr sz="1000">
                <a:solidFill>
                  <a:srgbClr val="8215BC"/>
                </a:solidFill>
                <a:latin typeface="Didact Gothic"/>
                <a:ea typeface="Didact Gothic"/>
                <a:cs typeface="Didact Gothic"/>
                <a:sym typeface="Didact Gothic"/>
              </a:endParaRPr>
            </a:p>
          </p:txBody>
        </p:sp>
        <p:pic>
          <p:nvPicPr>
            <p:cNvPr id="1617" name="Google Shape;1617;p185"/>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1618" name="Google Shape;1618;p185"/>
          <p:cNvPicPr preferRelativeResize="0"/>
          <p:nvPr/>
        </p:nvPicPr>
        <p:blipFill>
          <a:blip r:embed="rId5">
            <a:alphaModFix/>
          </a:blip>
          <a:stretch>
            <a:fillRect/>
          </a:stretch>
        </p:blipFill>
        <p:spPr>
          <a:xfrm>
            <a:off x="7731250" y="4743525"/>
            <a:ext cx="1186526" cy="330675"/>
          </a:xfrm>
          <a:prstGeom prst="rect">
            <a:avLst/>
          </a:prstGeom>
          <a:noFill/>
          <a:ln>
            <a:noFill/>
          </a:ln>
        </p:spPr>
      </p:pic>
      <p:pic>
        <p:nvPicPr>
          <p:cNvPr id="1619" name="Google Shape;1619;p185"/>
          <p:cNvPicPr preferRelativeResize="0"/>
          <p:nvPr/>
        </p:nvPicPr>
        <p:blipFill rotWithShape="1">
          <a:blip r:embed="rId6">
            <a:alphaModFix/>
          </a:blip>
          <a:srcRect b="0" l="10960" r="0" t="0"/>
          <a:stretch/>
        </p:blipFill>
        <p:spPr>
          <a:xfrm>
            <a:off x="0" y="0"/>
            <a:ext cx="4404325" cy="5143499"/>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3" name="Shape 1623"/>
        <p:cNvGrpSpPr/>
        <p:nvPr/>
      </p:nvGrpSpPr>
      <p:grpSpPr>
        <a:xfrm>
          <a:off x="0" y="0"/>
          <a:ext cx="0" cy="0"/>
          <a:chOff x="0" y="0"/>
          <a:chExt cx="0" cy="0"/>
        </a:xfrm>
      </p:grpSpPr>
      <p:sp>
        <p:nvSpPr>
          <p:cNvPr id="1624" name="Google Shape;1624;p186"/>
          <p:cNvSpPr txBox="1"/>
          <p:nvPr/>
        </p:nvSpPr>
        <p:spPr>
          <a:xfrm>
            <a:off x="4496725" y="1227825"/>
            <a:ext cx="4573800" cy="2688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Renderizar una interfaz que permita realizar la simulación del envío de un correo electrónico a cierta dirección. Con la intención de manejar un respuesta del servidor, se propone realizar una petición POST con AJAX a la API JSONPlaceholder (</a:t>
            </a:r>
            <a:r>
              <a:rPr lang="es-419" sz="1300" u="sng">
                <a:solidFill>
                  <a:schemeClr val="accent5"/>
                </a:solidFill>
                <a:highlight>
                  <a:schemeClr val="lt1"/>
                </a:highlight>
                <a:latin typeface="Helvetica Neue Light"/>
                <a:ea typeface="Helvetica Neue Light"/>
                <a:cs typeface="Helvetica Neue Light"/>
                <a:sym typeface="Helvetica Neue Light"/>
                <a:hlinkClick r:id="rId3">
                  <a:extLst>
                    <a:ext uri="{A12FA001-AC4F-418D-AE19-62706E023703}">
                      <ahyp:hlinkClr val="tx"/>
                    </a:ext>
                  </a:extLst>
                </a:hlinkClick>
              </a:rPr>
              <a:t>jsonplaceholder.typicode.com/posts</a:t>
            </a:r>
            <a:r>
              <a:rPr lang="es-419" sz="1300">
                <a:solidFill>
                  <a:schemeClr val="dk1"/>
                </a:solidFill>
                <a:highlight>
                  <a:schemeClr val="lt1"/>
                </a:highlight>
                <a:latin typeface="Helvetica Neue Light"/>
                <a:ea typeface="Helvetica Neue Light"/>
                <a:cs typeface="Helvetica Neue Light"/>
                <a:sym typeface="Helvetica Neue Light"/>
              </a:rPr>
              <a:t>).</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Una vez confirmada la petición, instanciar un objeto </a:t>
            </a:r>
            <a:r>
              <a:rPr lang="es-419" sz="1300">
                <a:solidFill>
                  <a:srgbClr val="8215BC"/>
                </a:solidFill>
                <a:highlight>
                  <a:schemeClr val="lt1"/>
                </a:highlight>
                <a:latin typeface="Helvetica Neue Light"/>
                <a:ea typeface="Helvetica Neue Light"/>
                <a:cs typeface="Helvetica Neue Light"/>
                <a:sym typeface="Helvetica Neue Light"/>
              </a:rPr>
              <a:t>Email</a:t>
            </a:r>
            <a:r>
              <a:rPr lang="es-419" sz="1300">
                <a:solidFill>
                  <a:schemeClr val="dk1"/>
                </a:solidFill>
                <a:highlight>
                  <a:schemeClr val="lt1"/>
                </a:highlight>
                <a:latin typeface="Helvetica Neue Light"/>
                <a:ea typeface="Helvetica Neue Light"/>
                <a:cs typeface="Helvetica Neue Light"/>
                <a:sym typeface="Helvetica Neue Light"/>
              </a:rPr>
              <a:t>,</a:t>
            </a:r>
            <a:r>
              <a:rPr lang="es-419" sz="1300">
                <a:solidFill>
                  <a:srgbClr val="8215BC"/>
                </a:solidFill>
                <a:highlight>
                  <a:schemeClr val="lt1"/>
                </a:highlight>
                <a:latin typeface="Helvetica Neue Light"/>
                <a:ea typeface="Helvetica Neue Light"/>
                <a:cs typeface="Helvetica Neue Light"/>
                <a:sym typeface="Helvetica Neue Light"/>
              </a:rPr>
              <a:t> </a:t>
            </a:r>
            <a:r>
              <a:rPr lang="es-419" sz="1300">
                <a:solidFill>
                  <a:schemeClr val="dk1"/>
                </a:solidFill>
                <a:highlight>
                  <a:schemeClr val="lt1"/>
                </a:highlight>
                <a:latin typeface="Helvetica Neue Light"/>
                <a:ea typeface="Helvetica Neue Light"/>
                <a:cs typeface="Helvetica Neue Light"/>
                <a:sym typeface="Helvetica Neue Light"/>
              </a:rPr>
              <a:t>y asociarlo a un array de emails, efectuando una salida de confirmación de envío al usuario.</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p:txBody>
      </p:sp>
      <p:sp>
        <p:nvSpPr>
          <p:cNvPr id="1625" name="Google Shape;1625;p186"/>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APP EMAIL SPA - </a:t>
            </a:r>
            <a:r>
              <a:rPr i="1" lang="es-419" sz="2900">
                <a:solidFill>
                  <a:schemeClr val="dk1"/>
                </a:solidFill>
                <a:latin typeface="Anton"/>
                <a:ea typeface="Anton"/>
                <a:cs typeface="Anton"/>
                <a:sym typeface="Anton"/>
              </a:rPr>
              <a:t>ENVIAR </a:t>
            </a:r>
            <a:endParaRPr i="1" sz="2500">
              <a:latin typeface="Anton"/>
              <a:ea typeface="Anton"/>
              <a:cs typeface="Anton"/>
              <a:sym typeface="Anton"/>
            </a:endParaRPr>
          </a:p>
        </p:txBody>
      </p:sp>
      <p:pic>
        <p:nvPicPr>
          <p:cNvPr id="1626" name="Google Shape;1626;p186"/>
          <p:cNvPicPr preferRelativeResize="0"/>
          <p:nvPr/>
        </p:nvPicPr>
        <p:blipFill rotWithShape="1">
          <a:blip r:embed="rId4">
            <a:alphaModFix/>
          </a:blip>
          <a:srcRect b="0" l="0" r="0" t="0"/>
          <a:stretch/>
        </p:blipFill>
        <p:spPr>
          <a:xfrm>
            <a:off x="8283725" y="267200"/>
            <a:ext cx="726450" cy="728091"/>
          </a:xfrm>
          <a:prstGeom prst="rect">
            <a:avLst/>
          </a:prstGeom>
          <a:noFill/>
          <a:ln>
            <a:noFill/>
          </a:ln>
        </p:spPr>
      </p:pic>
      <p:grpSp>
        <p:nvGrpSpPr>
          <p:cNvPr id="1627" name="Google Shape;1627;p186"/>
          <p:cNvGrpSpPr/>
          <p:nvPr/>
        </p:nvGrpSpPr>
        <p:grpSpPr>
          <a:xfrm>
            <a:off x="4461600" y="3733475"/>
            <a:ext cx="4527000" cy="985200"/>
            <a:chOff x="4442550" y="3832625"/>
            <a:chExt cx="4527000" cy="985200"/>
          </a:xfrm>
        </p:grpSpPr>
        <p:sp>
          <p:nvSpPr>
            <p:cNvPr id="1628" name="Google Shape;1628;p186"/>
            <p:cNvSpPr txBox="1"/>
            <p:nvPr/>
          </p:nvSpPr>
          <p:spPr>
            <a:xfrm>
              <a:off x="4442550" y="38326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2</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La simulación del envío del mail, usando un POST con AJAX, nos permite codificar un comportamiento real de comunicación frontend-backend. Técnicamente, el email no se envía correctamente hasta que el backend confirme el envío.</a:t>
              </a:r>
              <a:endParaRPr sz="1000">
                <a:solidFill>
                  <a:srgbClr val="8215BC"/>
                </a:solidFill>
                <a:latin typeface="Didact Gothic"/>
                <a:ea typeface="Didact Gothic"/>
                <a:cs typeface="Didact Gothic"/>
                <a:sym typeface="Didact Gothic"/>
              </a:endParaRPr>
            </a:p>
          </p:txBody>
        </p:sp>
        <p:pic>
          <p:nvPicPr>
            <p:cNvPr id="1629" name="Google Shape;1629;p186"/>
            <p:cNvPicPr preferRelativeResize="0"/>
            <p:nvPr/>
          </p:nvPicPr>
          <p:blipFill rotWithShape="1">
            <a:blip r:embed="rId5">
              <a:alphaModFix/>
            </a:blip>
            <a:srcRect b="11598" l="20899" r="21303" t="9174"/>
            <a:stretch/>
          </p:blipFill>
          <p:spPr>
            <a:xfrm>
              <a:off x="4477650" y="4078875"/>
              <a:ext cx="407325" cy="558300"/>
            </a:xfrm>
            <a:prstGeom prst="rect">
              <a:avLst/>
            </a:prstGeom>
            <a:noFill/>
            <a:ln>
              <a:noFill/>
            </a:ln>
          </p:spPr>
        </p:pic>
      </p:grpSp>
      <p:pic>
        <p:nvPicPr>
          <p:cNvPr id="1630" name="Google Shape;1630;p186"/>
          <p:cNvPicPr preferRelativeResize="0"/>
          <p:nvPr/>
        </p:nvPicPr>
        <p:blipFill>
          <a:blip r:embed="rId6">
            <a:alphaModFix/>
          </a:blip>
          <a:stretch>
            <a:fillRect/>
          </a:stretch>
        </p:blipFill>
        <p:spPr>
          <a:xfrm>
            <a:off x="7731250" y="4743525"/>
            <a:ext cx="1186526" cy="330675"/>
          </a:xfrm>
          <a:prstGeom prst="rect">
            <a:avLst/>
          </a:prstGeom>
          <a:noFill/>
          <a:ln>
            <a:noFill/>
          </a:ln>
        </p:spPr>
      </p:pic>
      <p:pic>
        <p:nvPicPr>
          <p:cNvPr id="1631" name="Google Shape;1631;p186"/>
          <p:cNvPicPr preferRelativeResize="0"/>
          <p:nvPr/>
        </p:nvPicPr>
        <p:blipFill rotWithShape="1">
          <a:blip r:embed="rId7">
            <a:alphaModFix/>
          </a:blip>
          <a:srcRect b="0" l="17747" r="8734" t="0"/>
          <a:stretch/>
        </p:blipFill>
        <p:spPr>
          <a:xfrm>
            <a:off x="0" y="525"/>
            <a:ext cx="4407700" cy="5143500"/>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5" name="Shape 1635"/>
        <p:cNvGrpSpPr/>
        <p:nvPr/>
      </p:nvGrpSpPr>
      <p:grpSpPr>
        <a:xfrm>
          <a:off x="0" y="0"/>
          <a:ext cx="0" cy="0"/>
          <a:chOff x="0" y="0"/>
          <a:chExt cx="0" cy="0"/>
        </a:xfrm>
      </p:grpSpPr>
      <p:sp>
        <p:nvSpPr>
          <p:cNvPr id="1636" name="Google Shape;1636;p187"/>
          <p:cNvSpPr txBox="1"/>
          <p:nvPr/>
        </p:nvSpPr>
        <p:spPr>
          <a:xfrm>
            <a:off x="4496725" y="1227825"/>
            <a:ext cx="4573800" cy="2688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Renderizar una interfaz que permita visualizar los emails enviados de la aplicación. Ya que el backend al que realizamos los envíos de emails (JSONPlaceholder) no almacena nuestros correos, el array de “emails” generado en la actividad 2 representa la colección de enviados. Si queremos que la información persista al cierre de la aplicación, podemos almacenar el array en</a:t>
            </a:r>
            <a:r>
              <a:rPr lang="es-419" sz="1300">
                <a:solidFill>
                  <a:srgbClr val="8215BC"/>
                </a:solidFill>
                <a:highlight>
                  <a:schemeClr val="lt1"/>
                </a:highlight>
                <a:latin typeface="Helvetica Neue Light"/>
                <a:ea typeface="Helvetica Neue Light"/>
                <a:cs typeface="Helvetica Neue Light"/>
                <a:sym typeface="Helvetica Neue Light"/>
              </a:rPr>
              <a:t> localstorage</a:t>
            </a:r>
            <a:r>
              <a:rPr lang="es-419" sz="1300">
                <a:solidFill>
                  <a:schemeClr val="dk1"/>
                </a:solidFill>
                <a:highlight>
                  <a:schemeClr val="lt1"/>
                </a:highlight>
                <a:latin typeface="Helvetica Neue Light"/>
                <a:ea typeface="Helvetica Neue Light"/>
                <a:cs typeface="Helvetica Neue Light"/>
                <a:sym typeface="Helvetica Neue Light"/>
              </a:rPr>
              <a:t>.</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p:txBody>
      </p:sp>
      <p:sp>
        <p:nvSpPr>
          <p:cNvPr id="1637" name="Google Shape;1637;p187"/>
          <p:cNvSpPr txBox="1"/>
          <p:nvPr/>
        </p:nvSpPr>
        <p:spPr>
          <a:xfrm>
            <a:off x="4572000" y="136700"/>
            <a:ext cx="39147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l">
              <a:spcBef>
                <a:spcPts val="0"/>
              </a:spcBef>
              <a:spcAft>
                <a:spcPts val="0"/>
              </a:spcAft>
              <a:buNone/>
            </a:pPr>
            <a:r>
              <a:rPr i="1" lang="es-419" sz="2900">
                <a:solidFill>
                  <a:schemeClr val="dk1"/>
                </a:solidFill>
                <a:latin typeface="Anton"/>
                <a:ea typeface="Anton"/>
                <a:cs typeface="Anton"/>
                <a:sym typeface="Anton"/>
              </a:rPr>
              <a:t>APP EMAIL SPA - </a:t>
            </a:r>
            <a:r>
              <a:rPr i="1" lang="es-419" sz="2900">
                <a:latin typeface="Anton"/>
                <a:ea typeface="Anton"/>
                <a:cs typeface="Anton"/>
                <a:sym typeface="Anton"/>
              </a:rPr>
              <a:t>ENVIADOS </a:t>
            </a:r>
            <a:endParaRPr i="1" sz="2500">
              <a:latin typeface="Anton"/>
              <a:ea typeface="Anton"/>
              <a:cs typeface="Anton"/>
              <a:sym typeface="Anton"/>
            </a:endParaRPr>
          </a:p>
        </p:txBody>
      </p:sp>
      <p:pic>
        <p:nvPicPr>
          <p:cNvPr id="1638" name="Google Shape;1638;p187"/>
          <p:cNvPicPr preferRelativeResize="0"/>
          <p:nvPr/>
        </p:nvPicPr>
        <p:blipFill rotWithShape="1">
          <a:blip r:embed="rId3">
            <a:alphaModFix/>
          </a:blip>
          <a:srcRect b="0" l="0" r="0" t="0"/>
          <a:stretch/>
        </p:blipFill>
        <p:spPr>
          <a:xfrm>
            <a:off x="8417550" y="197700"/>
            <a:ext cx="726450" cy="728091"/>
          </a:xfrm>
          <a:prstGeom prst="rect">
            <a:avLst/>
          </a:prstGeom>
          <a:noFill/>
          <a:ln>
            <a:noFill/>
          </a:ln>
        </p:spPr>
      </p:pic>
      <p:grpSp>
        <p:nvGrpSpPr>
          <p:cNvPr id="1639" name="Google Shape;1639;p187"/>
          <p:cNvGrpSpPr/>
          <p:nvPr/>
        </p:nvGrpSpPr>
        <p:grpSpPr>
          <a:xfrm>
            <a:off x="4520125" y="3504875"/>
            <a:ext cx="4527000" cy="1215900"/>
            <a:chOff x="4442550" y="3985025"/>
            <a:chExt cx="4527000" cy="1215900"/>
          </a:xfrm>
        </p:grpSpPr>
        <p:sp>
          <p:nvSpPr>
            <p:cNvPr id="1640" name="Google Shape;1640;p187"/>
            <p:cNvSpPr txBox="1"/>
            <p:nvPr/>
          </p:nvSpPr>
          <p:spPr>
            <a:xfrm>
              <a:off x="4442550" y="3985025"/>
              <a:ext cx="4527000" cy="12159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3</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100">
                  <a:solidFill>
                    <a:schemeClr val="dk1"/>
                  </a:solidFill>
                  <a:latin typeface="Didact Gothic"/>
                  <a:ea typeface="Didact Gothic"/>
                  <a:cs typeface="Didact Gothic"/>
                  <a:sym typeface="Didact Gothic"/>
                </a:rPr>
                <a:t>Todo aplicación web cuenta con un backend, en el cual se almacena la información de la aplicación. Los emails enviados, dado que estamos simulando un comportamiento de envio, no se almacenan en el servidor con el POST realizado, por ende, esa información sólo se administra de forma local.</a:t>
              </a:r>
              <a:endParaRPr sz="1100">
                <a:solidFill>
                  <a:srgbClr val="8215BC"/>
                </a:solidFill>
                <a:latin typeface="Didact Gothic"/>
                <a:ea typeface="Didact Gothic"/>
                <a:cs typeface="Didact Gothic"/>
                <a:sym typeface="Didact Gothic"/>
              </a:endParaRPr>
            </a:p>
          </p:txBody>
        </p:sp>
        <p:pic>
          <p:nvPicPr>
            <p:cNvPr id="1641" name="Google Shape;1641;p187"/>
            <p:cNvPicPr preferRelativeResize="0"/>
            <p:nvPr/>
          </p:nvPicPr>
          <p:blipFill rotWithShape="1">
            <a:blip r:embed="rId4">
              <a:alphaModFix/>
            </a:blip>
            <a:srcRect b="11598" l="20899" r="21303" t="9174"/>
            <a:stretch/>
          </p:blipFill>
          <p:spPr>
            <a:xfrm>
              <a:off x="4477650" y="4307475"/>
              <a:ext cx="407325" cy="558300"/>
            </a:xfrm>
            <a:prstGeom prst="rect">
              <a:avLst/>
            </a:prstGeom>
            <a:noFill/>
            <a:ln>
              <a:noFill/>
            </a:ln>
          </p:spPr>
        </p:pic>
      </p:grpSp>
      <p:pic>
        <p:nvPicPr>
          <p:cNvPr id="1642" name="Google Shape;1642;p187"/>
          <p:cNvPicPr preferRelativeResize="0"/>
          <p:nvPr/>
        </p:nvPicPr>
        <p:blipFill>
          <a:blip r:embed="rId5">
            <a:alphaModFix/>
          </a:blip>
          <a:stretch>
            <a:fillRect/>
          </a:stretch>
        </p:blipFill>
        <p:spPr>
          <a:xfrm>
            <a:off x="7731250" y="4743525"/>
            <a:ext cx="1186526" cy="330675"/>
          </a:xfrm>
          <a:prstGeom prst="rect">
            <a:avLst/>
          </a:prstGeom>
          <a:noFill/>
          <a:ln>
            <a:noFill/>
          </a:ln>
        </p:spPr>
      </p:pic>
      <p:pic>
        <p:nvPicPr>
          <p:cNvPr id="1643" name="Google Shape;1643;p187"/>
          <p:cNvPicPr preferRelativeResize="0"/>
          <p:nvPr/>
        </p:nvPicPr>
        <p:blipFill rotWithShape="1">
          <a:blip r:embed="rId6">
            <a:alphaModFix/>
          </a:blip>
          <a:srcRect b="0" l="8391" r="18828" t="0"/>
          <a:stretch/>
        </p:blipFill>
        <p:spPr>
          <a:xfrm>
            <a:off x="0" y="0"/>
            <a:ext cx="4419724" cy="5143500"/>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7" name="Shape 1647"/>
        <p:cNvGrpSpPr/>
        <p:nvPr/>
      </p:nvGrpSpPr>
      <p:grpSpPr>
        <a:xfrm>
          <a:off x="0" y="0"/>
          <a:ext cx="0" cy="0"/>
          <a:chOff x="0" y="0"/>
          <a:chExt cx="0" cy="0"/>
        </a:xfrm>
      </p:grpSpPr>
      <p:sp>
        <p:nvSpPr>
          <p:cNvPr id="1648" name="Google Shape;1648;p188"/>
          <p:cNvSpPr txBox="1"/>
          <p:nvPr/>
        </p:nvSpPr>
        <p:spPr>
          <a:xfrm>
            <a:off x="4496725" y="1075425"/>
            <a:ext cx="4573800" cy="2688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300">
                <a:solidFill>
                  <a:schemeClr val="dk1"/>
                </a:solidFill>
                <a:latin typeface="Helvetica Neue Light"/>
                <a:ea typeface="Helvetica Neue Light"/>
                <a:cs typeface="Helvetica Neue Light"/>
                <a:sym typeface="Helvetica Neue Light"/>
              </a:rPr>
              <a:t>En la interfaz de la actividad 3, agregar un botòn por cada email, </a:t>
            </a:r>
            <a:r>
              <a:rPr lang="es-419" sz="1300">
                <a:solidFill>
                  <a:schemeClr val="dk1"/>
                </a:solidFill>
                <a:latin typeface="Helvetica Neue Light"/>
                <a:ea typeface="Helvetica Neue Light"/>
                <a:cs typeface="Helvetica Neue Light"/>
                <a:sym typeface="Helvetica Neue Light"/>
              </a:rPr>
              <a:t>el cual al presionarlo elimine la instancia del array de enviados, asociando el objeto a una colección “papelera”.</a:t>
            </a:r>
            <a:r>
              <a:rPr lang="es-419" sz="1300">
                <a:solidFill>
                  <a:schemeClr val="dk1"/>
                </a:solidFill>
                <a:latin typeface="Helvetica Neue Light"/>
                <a:ea typeface="Helvetica Neue Light"/>
                <a:cs typeface="Helvetica Neue Light"/>
                <a:sym typeface="Helvetica Neue Light"/>
              </a:rPr>
              <a:t> Luego, renderizar una interfaz que permita visualizar los emails en papelera de la aplicación.</a:t>
            </a:r>
            <a:endParaRPr sz="1300">
              <a:solidFill>
                <a:schemeClr val="dk1"/>
              </a:solidFill>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También podemos manejar una respuesta del servidor, realizando una petición DELETE con AJAX a la API de JSONPlaceholder (jsonplaceholder.typicode.com/posts/1), por cada email enviado a la papelera.</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1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1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1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100">
              <a:solidFill>
                <a:schemeClr val="dk1"/>
              </a:solidFill>
              <a:highlight>
                <a:schemeClr val="lt1"/>
              </a:highlight>
              <a:latin typeface="Helvetica Neue Light"/>
              <a:ea typeface="Helvetica Neue Light"/>
              <a:cs typeface="Helvetica Neue Light"/>
              <a:sym typeface="Helvetica Neue Light"/>
            </a:endParaRPr>
          </a:p>
        </p:txBody>
      </p:sp>
      <p:sp>
        <p:nvSpPr>
          <p:cNvPr id="1649" name="Google Shape;1649;p188"/>
          <p:cNvSpPr txBox="1"/>
          <p:nvPr/>
        </p:nvSpPr>
        <p:spPr>
          <a:xfrm>
            <a:off x="4572000" y="136700"/>
            <a:ext cx="39147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l">
              <a:spcBef>
                <a:spcPts val="0"/>
              </a:spcBef>
              <a:spcAft>
                <a:spcPts val="0"/>
              </a:spcAft>
              <a:buNone/>
            </a:pPr>
            <a:r>
              <a:rPr i="1" lang="es-419" sz="2900">
                <a:solidFill>
                  <a:schemeClr val="dk1"/>
                </a:solidFill>
                <a:latin typeface="Anton"/>
                <a:ea typeface="Anton"/>
                <a:cs typeface="Anton"/>
                <a:sym typeface="Anton"/>
              </a:rPr>
              <a:t>APP EMAIL SPA - </a:t>
            </a:r>
            <a:r>
              <a:rPr i="1" lang="es-419" sz="2900">
                <a:latin typeface="Anton"/>
                <a:ea typeface="Anton"/>
                <a:cs typeface="Anton"/>
                <a:sym typeface="Anton"/>
              </a:rPr>
              <a:t>PAPELERA</a:t>
            </a:r>
            <a:endParaRPr i="1" sz="2500">
              <a:latin typeface="Anton"/>
              <a:ea typeface="Anton"/>
              <a:cs typeface="Anton"/>
              <a:sym typeface="Anton"/>
            </a:endParaRPr>
          </a:p>
        </p:txBody>
      </p:sp>
      <p:pic>
        <p:nvPicPr>
          <p:cNvPr id="1650" name="Google Shape;1650;p188"/>
          <p:cNvPicPr preferRelativeResize="0"/>
          <p:nvPr/>
        </p:nvPicPr>
        <p:blipFill rotWithShape="1">
          <a:blip r:embed="rId3">
            <a:alphaModFix/>
          </a:blip>
          <a:srcRect b="0" l="0" r="0" t="0"/>
          <a:stretch/>
        </p:blipFill>
        <p:spPr>
          <a:xfrm>
            <a:off x="8417550" y="197700"/>
            <a:ext cx="726450" cy="728091"/>
          </a:xfrm>
          <a:prstGeom prst="rect">
            <a:avLst/>
          </a:prstGeom>
          <a:noFill/>
          <a:ln>
            <a:noFill/>
          </a:ln>
        </p:spPr>
      </p:pic>
      <p:grpSp>
        <p:nvGrpSpPr>
          <p:cNvPr id="1651" name="Google Shape;1651;p188"/>
          <p:cNvGrpSpPr/>
          <p:nvPr/>
        </p:nvGrpSpPr>
        <p:grpSpPr>
          <a:xfrm>
            <a:off x="4520125" y="3774225"/>
            <a:ext cx="4527000" cy="1046700"/>
            <a:chOff x="4442550" y="4089300"/>
            <a:chExt cx="4527000" cy="1046700"/>
          </a:xfrm>
        </p:grpSpPr>
        <p:sp>
          <p:nvSpPr>
            <p:cNvPr id="1652" name="Google Shape;1652;p188"/>
            <p:cNvSpPr txBox="1"/>
            <p:nvPr/>
          </p:nvSpPr>
          <p:spPr>
            <a:xfrm>
              <a:off x="4442550" y="4089300"/>
              <a:ext cx="4527000" cy="10467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4</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100">
                  <a:solidFill>
                    <a:schemeClr val="dk1"/>
                  </a:solidFill>
                  <a:latin typeface="Didact Gothic"/>
                  <a:ea typeface="Didact Gothic"/>
                  <a:cs typeface="Didact Gothic"/>
                  <a:sym typeface="Didact Gothic"/>
                </a:rPr>
                <a:t>Con el método </a:t>
              </a:r>
              <a:r>
                <a:rPr lang="es-419" sz="1100">
                  <a:solidFill>
                    <a:srgbClr val="8215BC"/>
                  </a:solidFill>
                  <a:latin typeface="Didact Gothic"/>
                  <a:ea typeface="Didact Gothic"/>
                  <a:cs typeface="Didact Gothic"/>
                  <a:sym typeface="Didact Gothic"/>
                </a:rPr>
                <a:t>$.ajax() </a:t>
              </a:r>
              <a:r>
                <a:rPr lang="es-419" sz="1100">
                  <a:solidFill>
                    <a:schemeClr val="dk1"/>
                  </a:solidFill>
                  <a:latin typeface="Didact Gothic"/>
                  <a:ea typeface="Didact Gothic"/>
                  <a:cs typeface="Didact Gothic"/>
                  <a:sym typeface="Didact Gothic"/>
                </a:rPr>
                <a:t>de jQuery, podemos simular la petición DELETE. Generalmente,  el pedido de eliminación al backend se presupone uno a uno, por lo cual hay que enviar el ID del elemento a eliminar en la ruta.</a:t>
              </a:r>
              <a:endParaRPr sz="1100">
                <a:solidFill>
                  <a:schemeClr val="dk1"/>
                </a:solidFill>
                <a:latin typeface="Didact Gothic"/>
                <a:ea typeface="Didact Gothic"/>
                <a:cs typeface="Didact Gothic"/>
                <a:sym typeface="Didact Gothic"/>
              </a:endParaRPr>
            </a:p>
          </p:txBody>
        </p:sp>
        <p:pic>
          <p:nvPicPr>
            <p:cNvPr id="1653" name="Google Shape;1653;p188"/>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1654" name="Google Shape;1654;p188"/>
          <p:cNvPicPr preferRelativeResize="0"/>
          <p:nvPr/>
        </p:nvPicPr>
        <p:blipFill>
          <a:blip r:embed="rId5">
            <a:alphaModFix/>
          </a:blip>
          <a:stretch>
            <a:fillRect/>
          </a:stretch>
        </p:blipFill>
        <p:spPr>
          <a:xfrm>
            <a:off x="7731250" y="4820925"/>
            <a:ext cx="1186526" cy="330675"/>
          </a:xfrm>
          <a:prstGeom prst="rect">
            <a:avLst/>
          </a:prstGeom>
          <a:noFill/>
          <a:ln>
            <a:noFill/>
          </a:ln>
        </p:spPr>
      </p:pic>
      <p:pic>
        <p:nvPicPr>
          <p:cNvPr id="1655" name="Google Shape;1655;p188"/>
          <p:cNvPicPr preferRelativeResize="0"/>
          <p:nvPr/>
        </p:nvPicPr>
        <p:blipFill rotWithShape="1">
          <a:blip r:embed="rId6">
            <a:alphaModFix/>
          </a:blip>
          <a:srcRect b="0" l="26875" r="10566" t="0"/>
          <a:stretch/>
        </p:blipFill>
        <p:spPr>
          <a:xfrm>
            <a:off x="0" y="-8100"/>
            <a:ext cx="4413675" cy="5159700"/>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9" name="Shape 1659"/>
        <p:cNvGrpSpPr/>
        <p:nvPr/>
      </p:nvGrpSpPr>
      <p:grpSpPr>
        <a:xfrm>
          <a:off x="0" y="0"/>
          <a:ext cx="0" cy="0"/>
          <a:chOff x="0" y="0"/>
          <a:chExt cx="0" cy="0"/>
        </a:xfrm>
      </p:grpSpPr>
      <p:sp>
        <p:nvSpPr>
          <p:cNvPr id="1660" name="Google Shape;1660;p189"/>
          <p:cNvSpPr txBox="1"/>
          <p:nvPr/>
        </p:nvSpPr>
        <p:spPr>
          <a:xfrm>
            <a:off x="4496725" y="1227825"/>
            <a:ext cx="4573800" cy="2688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200">
                <a:solidFill>
                  <a:schemeClr val="dk1"/>
                </a:solidFill>
                <a:highlight>
                  <a:schemeClr val="lt1"/>
                </a:highlight>
                <a:latin typeface="Helvetica Neue Light"/>
                <a:ea typeface="Helvetica Neue Light"/>
                <a:cs typeface="Helvetica Neue Light"/>
                <a:sym typeface="Helvetica Neue Light"/>
              </a:rPr>
              <a:t>Programar el </a:t>
            </a:r>
            <a:r>
              <a:rPr lang="es-419" sz="1200">
                <a:solidFill>
                  <a:srgbClr val="8215BC"/>
                </a:solidFill>
                <a:highlight>
                  <a:schemeClr val="lt1"/>
                </a:highlight>
                <a:latin typeface="Helvetica Neue Light"/>
                <a:ea typeface="Helvetica Neue Light"/>
                <a:cs typeface="Helvetica Neue Light"/>
                <a:sym typeface="Helvetica Neue Light"/>
              </a:rPr>
              <a:t>router SPA</a:t>
            </a:r>
            <a:r>
              <a:rPr lang="es-419" sz="1200">
                <a:solidFill>
                  <a:schemeClr val="dk1"/>
                </a:solidFill>
                <a:highlight>
                  <a:schemeClr val="lt1"/>
                </a:highlight>
                <a:latin typeface="Helvetica Neue Light"/>
                <a:ea typeface="Helvetica Neue Light"/>
                <a:cs typeface="Helvetica Neue Light"/>
                <a:sym typeface="Helvetica Neue Light"/>
              </a:rPr>
              <a:t>, que permitirá al usuario utilizar una interfaz en función del la ruta de acceso. El comportamiento del router de esta aplicación se resume a:</a:t>
            </a:r>
            <a:endParaRPr sz="1200">
              <a:solidFill>
                <a:schemeClr val="dk1"/>
              </a:solidFill>
              <a:highlight>
                <a:schemeClr val="lt1"/>
              </a:highlight>
              <a:latin typeface="Helvetica Neue Light"/>
              <a:ea typeface="Helvetica Neue Light"/>
              <a:cs typeface="Helvetica Neue Light"/>
              <a:sym typeface="Helvetica Neue Light"/>
            </a:endParaRPr>
          </a:p>
          <a:p>
            <a:pPr indent="-304800" lvl="0" marL="457200" rtl="0" algn="just">
              <a:lnSpc>
                <a:spcPct val="150000"/>
              </a:lnSpc>
              <a:spcBef>
                <a:spcPts val="0"/>
              </a:spcBef>
              <a:spcAft>
                <a:spcPts val="0"/>
              </a:spcAft>
              <a:buClr>
                <a:schemeClr val="dk1"/>
              </a:buClr>
              <a:buSzPts val="1200"/>
              <a:buFont typeface="Helvetica Neue Light"/>
              <a:buChar char="●"/>
            </a:pPr>
            <a:r>
              <a:rPr lang="es-419" sz="1200">
                <a:solidFill>
                  <a:schemeClr val="dk1"/>
                </a:solidFill>
                <a:highlight>
                  <a:schemeClr val="lt1"/>
                </a:highlight>
                <a:latin typeface="Helvetica Neue Light"/>
                <a:ea typeface="Helvetica Neue Light"/>
                <a:cs typeface="Helvetica Neue Light"/>
                <a:sym typeface="Helvetica Neue Light"/>
              </a:rPr>
              <a:t>Renderizar interfaz “enviar”, cuando el usuario solicite la ruta asociada a “enviar”.</a:t>
            </a:r>
            <a:endParaRPr sz="1200">
              <a:solidFill>
                <a:schemeClr val="dk1"/>
              </a:solidFill>
              <a:highlight>
                <a:schemeClr val="lt1"/>
              </a:highlight>
              <a:latin typeface="Helvetica Neue Light"/>
              <a:ea typeface="Helvetica Neue Light"/>
              <a:cs typeface="Helvetica Neue Light"/>
              <a:sym typeface="Helvetica Neue Light"/>
            </a:endParaRPr>
          </a:p>
          <a:p>
            <a:pPr indent="-304800" lvl="0" marL="457200" rtl="0" algn="just">
              <a:lnSpc>
                <a:spcPct val="150000"/>
              </a:lnSpc>
              <a:spcBef>
                <a:spcPts val="0"/>
              </a:spcBef>
              <a:spcAft>
                <a:spcPts val="0"/>
              </a:spcAft>
              <a:buClr>
                <a:schemeClr val="dk1"/>
              </a:buClr>
              <a:buSzPts val="1200"/>
              <a:buFont typeface="Helvetica Neue Light"/>
              <a:buChar char="●"/>
            </a:pPr>
            <a:r>
              <a:rPr lang="es-419" sz="1200">
                <a:solidFill>
                  <a:schemeClr val="dk1"/>
                </a:solidFill>
                <a:highlight>
                  <a:schemeClr val="lt1"/>
                </a:highlight>
                <a:latin typeface="Helvetica Neue Light"/>
                <a:ea typeface="Helvetica Neue Light"/>
                <a:cs typeface="Helvetica Neue Light"/>
                <a:sym typeface="Helvetica Neue Light"/>
              </a:rPr>
              <a:t>Renderizar interfaz “enviados”, cuando el usuario solicite la ruta asociada a “enviados”.</a:t>
            </a:r>
            <a:endParaRPr sz="1200">
              <a:solidFill>
                <a:schemeClr val="dk1"/>
              </a:solidFill>
              <a:highlight>
                <a:schemeClr val="lt1"/>
              </a:highlight>
              <a:latin typeface="Helvetica Neue Light"/>
              <a:ea typeface="Helvetica Neue Light"/>
              <a:cs typeface="Helvetica Neue Light"/>
              <a:sym typeface="Helvetica Neue Light"/>
            </a:endParaRPr>
          </a:p>
          <a:p>
            <a:pPr indent="-304800" lvl="0" marL="457200" rtl="0" algn="just">
              <a:lnSpc>
                <a:spcPct val="150000"/>
              </a:lnSpc>
              <a:spcBef>
                <a:spcPts val="0"/>
              </a:spcBef>
              <a:spcAft>
                <a:spcPts val="0"/>
              </a:spcAft>
              <a:buClr>
                <a:schemeClr val="dk1"/>
              </a:buClr>
              <a:buSzPts val="1200"/>
              <a:buFont typeface="Helvetica Neue Light"/>
              <a:buChar char="●"/>
            </a:pPr>
            <a:r>
              <a:rPr lang="es-419" sz="1200">
                <a:solidFill>
                  <a:schemeClr val="dk1"/>
                </a:solidFill>
                <a:highlight>
                  <a:schemeClr val="lt1"/>
                </a:highlight>
                <a:latin typeface="Helvetica Neue Light"/>
                <a:ea typeface="Helvetica Neue Light"/>
                <a:cs typeface="Helvetica Neue Light"/>
                <a:sym typeface="Helvetica Neue Light"/>
              </a:rPr>
              <a:t>Renderizar interfaz “`papelera”, cuando el usuario solicite la ruta asociada a “papelera”.</a:t>
            </a:r>
            <a:endParaRPr sz="12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p:txBody>
      </p:sp>
      <p:sp>
        <p:nvSpPr>
          <p:cNvPr id="1661" name="Google Shape;1661;p189"/>
          <p:cNvSpPr txBox="1"/>
          <p:nvPr/>
        </p:nvSpPr>
        <p:spPr>
          <a:xfrm>
            <a:off x="4572000" y="136700"/>
            <a:ext cx="39147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l">
              <a:spcBef>
                <a:spcPts val="0"/>
              </a:spcBef>
              <a:spcAft>
                <a:spcPts val="0"/>
              </a:spcAft>
              <a:buNone/>
            </a:pPr>
            <a:r>
              <a:rPr i="1" lang="es-419" sz="2900">
                <a:solidFill>
                  <a:schemeClr val="dk1"/>
                </a:solidFill>
                <a:latin typeface="Anton"/>
                <a:ea typeface="Anton"/>
                <a:cs typeface="Anton"/>
                <a:sym typeface="Anton"/>
              </a:rPr>
              <a:t>APP EMAIL SPA - </a:t>
            </a:r>
            <a:r>
              <a:rPr i="1" lang="es-419" sz="2900">
                <a:latin typeface="Anton"/>
                <a:ea typeface="Anton"/>
                <a:cs typeface="Anton"/>
                <a:sym typeface="Anton"/>
              </a:rPr>
              <a:t>ROUTER</a:t>
            </a:r>
            <a:endParaRPr i="1" sz="2500">
              <a:latin typeface="Anton"/>
              <a:ea typeface="Anton"/>
              <a:cs typeface="Anton"/>
              <a:sym typeface="Anton"/>
            </a:endParaRPr>
          </a:p>
        </p:txBody>
      </p:sp>
      <p:pic>
        <p:nvPicPr>
          <p:cNvPr id="1662" name="Google Shape;1662;p189"/>
          <p:cNvPicPr preferRelativeResize="0"/>
          <p:nvPr/>
        </p:nvPicPr>
        <p:blipFill rotWithShape="1">
          <a:blip r:embed="rId3">
            <a:alphaModFix/>
          </a:blip>
          <a:srcRect b="0" l="0" r="0" t="0"/>
          <a:stretch/>
        </p:blipFill>
        <p:spPr>
          <a:xfrm>
            <a:off x="8417550" y="197700"/>
            <a:ext cx="726450" cy="728091"/>
          </a:xfrm>
          <a:prstGeom prst="rect">
            <a:avLst/>
          </a:prstGeom>
          <a:noFill/>
          <a:ln>
            <a:noFill/>
          </a:ln>
        </p:spPr>
      </p:pic>
      <p:grpSp>
        <p:nvGrpSpPr>
          <p:cNvPr id="1663" name="Google Shape;1663;p189"/>
          <p:cNvGrpSpPr/>
          <p:nvPr/>
        </p:nvGrpSpPr>
        <p:grpSpPr>
          <a:xfrm>
            <a:off x="4520125" y="3733475"/>
            <a:ext cx="4527000" cy="985200"/>
            <a:chOff x="4442550" y="3985025"/>
            <a:chExt cx="4527000" cy="985200"/>
          </a:xfrm>
        </p:grpSpPr>
        <p:sp>
          <p:nvSpPr>
            <p:cNvPr id="1664" name="Google Shape;1664;p189"/>
            <p:cNvSpPr txBox="1"/>
            <p:nvPr/>
          </p:nvSpPr>
          <p:spPr>
            <a:xfrm>
              <a:off x="4442550" y="39850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5</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El usuario puede solicitar una u otra ruta, haciendo clic en distintas etiquetas enlaces de la aplicación. Recordemos que la estrategia que mostramos en clase es emplear el </a:t>
              </a:r>
              <a:r>
                <a:rPr lang="es-419" sz="1000">
                  <a:solidFill>
                    <a:srgbClr val="8215BC"/>
                  </a:solidFill>
                  <a:latin typeface="Didact Gothic"/>
                  <a:ea typeface="Didact Gothic"/>
                  <a:cs typeface="Didact Gothic"/>
                  <a:sym typeface="Didact Gothic"/>
                </a:rPr>
                <a:t>hash(#)</a:t>
              </a:r>
              <a:r>
                <a:rPr lang="es-419" sz="1000">
                  <a:solidFill>
                    <a:schemeClr val="dk1"/>
                  </a:solidFill>
                  <a:latin typeface="Didact Gothic"/>
                  <a:ea typeface="Didact Gothic"/>
                  <a:cs typeface="Didact Gothic"/>
                  <a:sym typeface="Didact Gothic"/>
                </a:rPr>
                <a:t>, y detectar el evento </a:t>
              </a:r>
              <a:r>
                <a:rPr lang="es-419" sz="1000" u="sng">
                  <a:solidFill>
                    <a:schemeClr val="hlink"/>
                  </a:solidFill>
                  <a:latin typeface="Didact Gothic"/>
                  <a:ea typeface="Didact Gothic"/>
                  <a:cs typeface="Didact Gothic"/>
                  <a:sym typeface="Didact Gothic"/>
                  <a:hlinkClick r:id="rId4"/>
                </a:rPr>
                <a:t>hashchange</a:t>
              </a:r>
              <a:r>
                <a:rPr lang="es-419" sz="1000">
                  <a:solidFill>
                    <a:schemeClr val="dk1"/>
                  </a:solidFill>
                  <a:latin typeface="Didact Gothic"/>
                  <a:ea typeface="Didact Gothic"/>
                  <a:cs typeface="Didact Gothic"/>
                  <a:sym typeface="Didact Gothic"/>
                </a:rPr>
                <a:t> para determinar la solicitud de cambio de ruta.</a:t>
              </a:r>
              <a:endParaRPr sz="1000">
                <a:solidFill>
                  <a:srgbClr val="8215BC"/>
                </a:solidFill>
                <a:latin typeface="Didact Gothic"/>
                <a:ea typeface="Didact Gothic"/>
                <a:cs typeface="Didact Gothic"/>
                <a:sym typeface="Didact Gothic"/>
              </a:endParaRPr>
            </a:p>
          </p:txBody>
        </p:sp>
        <p:pic>
          <p:nvPicPr>
            <p:cNvPr id="1665" name="Google Shape;1665;p189"/>
            <p:cNvPicPr preferRelativeResize="0"/>
            <p:nvPr/>
          </p:nvPicPr>
          <p:blipFill rotWithShape="1">
            <a:blip r:embed="rId5">
              <a:alphaModFix/>
            </a:blip>
            <a:srcRect b="11598" l="20899" r="21303" t="9174"/>
            <a:stretch/>
          </p:blipFill>
          <p:spPr>
            <a:xfrm>
              <a:off x="4477650" y="4231275"/>
              <a:ext cx="407325" cy="558300"/>
            </a:xfrm>
            <a:prstGeom prst="rect">
              <a:avLst/>
            </a:prstGeom>
            <a:noFill/>
            <a:ln>
              <a:noFill/>
            </a:ln>
          </p:spPr>
        </p:pic>
      </p:grpSp>
      <p:pic>
        <p:nvPicPr>
          <p:cNvPr id="1666" name="Google Shape;1666;p189"/>
          <p:cNvPicPr preferRelativeResize="0"/>
          <p:nvPr/>
        </p:nvPicPr>
        <p:blipFill>
          <a:blip r:embed="rId6">
            <a:alphaModFix/>
          </a:blip>
          <a:stretch>
            <a:fillRect/>
          </a:stretch>
        </p:blipFill>
        <p:spPr>
          <a:xfrm>
            <a:off x="7731250" y="4743525"/>
            <a:ext cx="1186526" cy="330675"/>
          </a:xfrm>
          <a:prstGeom prst="rect">
            <a:avLst/>
          </a:prstGeom>
          <a:noFill/>
          <a:ln>
            <a:noFill/>
          </a:ln>
        </p:spPr>
      </p:pic>
      <p:pic>
        <p:nvPicPr>
          <p:cNvPr id="1667" name="Google Shape;1667;p189"/>
          <p:cNvPicPr preferRelativeResize="0"/>
          <p:nvPr/>
        </p:nvPicPr>
        <p:blipFill rotWithShape="1">
          <a:blip r:embed="rId7">
            <a:alphaModFix/>
          </a:blip>
          <a:srcRect b="0" l="26468" r="23191" t="0"/>
          <a:stretch/>
        </p:blipFill>
        <p:spPr>
          <a:xfrm>
            <a:off x="0" y="-16050"/>
            <a:ext cx="4413675" cy="5175601"/>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71" name="Shape 1671"/>
        <p:cNvGrpSpPr/>
        <p:nvPr/>
      </p:nvGrpSpPr>
      <p:grpSpPr>
        <a:xfrm>
          <a:off x="0" y="0"/>
          <a:ext cx="0" cy="0"/>
          <a:chOff x="0" y="0"/>
          <a:chExt cx="0" cy="0"/>
        </a:xfrm>
      </p:grpSpPr>
      <p:pic>
        <p:nvPicPr>
          <p:cNvPr id="1672" name="Google Shape;1672;p190"/>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673" name="Google Shape;1673;p190"/>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77" name="Shape 1677"/>
        <p:cNvGrpSpPr/>
        <p:nvPr/>
      </p:nvGrpSpPr>
      <p:grpSpPr>
        <a:xfrm>
          <a:off x="0" y="0"/>
          <a:ext cx="0" cy="0"/>
          <a:chOff x="0" y="0"/>
          <a:chExt cx="0" cy="0"/>
        </a:xfrm>
      </p:grpSpPr>
      <p:sp>
        <p:nvSpPr>
          <p:cNvPr id="1678" name="Google Shape;1678;p191"/>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679" name="Google Shape;1679;p191"/>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1680" name="Google Shape;1680;p191"/>
          <p:cNvSpPr txBox="1"/>
          <p:nvPr/>
        </p:nvSpPr>
        <p:spPr>
          <a:xfrm>
            <a:off x="631650" y="1502450"/>
            <a:ext cx="7880700" cy="1639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routes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 path</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/enviar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  action</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enviar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 path</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/enviados</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action</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listar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 path</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/papelera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action</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eliminados</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681" name="Google Shape;1681;p191"/>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0"/>
          <p:cNvSpPr txBox="1"/>
          <p:nvPr/>
        </p:nvSpPr>
        <p:spPr>
          <a:xfrm>
            <a:off x="4692625" y="1371925"/>
            <a:ext cx="4220400" cy="3287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Solicitar al usuario una (1) tecla.</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Si se presiona “y” (minúscula), o “Y” (mayúscula), realizar una salida por alerta con el mensaje </a:t>
            </a:r>
            <a:r>
              <a:rPr lang="es-419" sz="1800">
                <a:solidFill>
                  <a:schemeClr val="dk1"/>
                </a:solidFill>
                <a:highlight>
                  <a:srgbClr val="E0FF00"/>
                </a:highlight>
                <a:latin typeface="Helvetica Neue Light"/>
                <a:ea typeface="Helvetica Neue Light"/>
                <a:cs typeface="Helvetica Neue Light"/>
                <a:sym typeface="Helvetica Neue Light"/>
              </a:rPr>
              <a:t>“Correcto”</a:t>
            </a:r>
            <a:r>
              <a:rPr lang="es-419" sz="1800">
                <a:solidFill>
                  <a:schemeClr val="dk1"/>
                </a:solidFill>
                <a:highlight>
                  <a:schemeClr val="lt1"/>
                </a:highlight>
                <a:latin typeface="Helvetica Neue Light"/>
                <a:ea typeface="Helvetica Neue Light"/>
                <a:cs typeface="Helvetica Neue Light"/>
                <a:sym typeface="Helvetica Neue Light"/>
              </a:rPr>
              <a:t>. Caso contrario, la salida será </a:t>
            </a:r>
            <a:r>
              <a:rPr lang="es-419" sz="1800">
                <a:solidFill>
                  <a:schemeClr val="dk1"/>
                </a:solidFill>
                <a:highlight>
                  <a:srgbClr val="E0FF00"/>
                </a:highlight>
                <a:latin typeface="Helvetica Neue Light"/>
                <a:ea typeface="Helvetica Neue Light"/>
                <a:cs typeface="Helvetica Neue Light"/>
                <a:sym typeface="Helvetica Neue Light"/>
              </a:rPr>
              <a:t>“Error</a:t>
            </a:r>
            <a:r>
              <a:rPr lang="es-419" sz="1800">
                <a:solidFill>
                  <a:schemeClr val="dk1"/>
                </a:solidFill>
                <a:highlight>
                  <a:srgbClr val="E0FF00"/>
                </a:highlight>
                <a:latin typeface="Helvetica Neue Light"/>
                <a:ea typeface="Helvetica Neue Light"/>
                <a:cs typeface="Helvetica Neue Light"/>
                <a:sym typeface="Helvetica Neue Light"/>
              </a:rPr>
              <a:t>”.</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205" name="Google Shape;205;p30"/>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PRESIONAR Y</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206" name="Google Shape;206;p30"/>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207" name="Google Shape;207;p30"/>
          <p:cNvPicPr preferRelativeResize="0"/>
          <p:nvPr/>
        </p:nvPicPr>
        <p:blipFill>
          <a:blip r:embed="rId4">
            <a:alphaModFix/>
          </a:blip>
          <a:stretch>
            <a:fillRect/>
          </a:stretch>
        </p:blipFill>
        <p:spPr>
          <a:xfrm>
            <a:off x="0" y="0"/>
            <a:ext cx="4260000" cy="5143500"/>
          </a:xfrm>
          <a:prstGeom prst="rect">
            <a:avLst/>
          </a:prstGeom>
          <a:noFill/>
          <a:ln>
            <a:noFill/>
          </a:ln>
        </p:spPr>
      </p:pic>
      <p:sp>
        <p:nvSpPr>
          <p:cNvPr id="208" name="Google Shape;208;p30"/>
          <p:cNvSpPr txBox="1"/>
          <p:nvPr/>
        </p:nvSpPr>
        <p:spPr>
          <a:xfrm>
            <a:off x="4405075" y="3664975"/>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En JS 'y' minúscula  es distinto de 'Y' mayúscula. Si queremos verificar ambas comparaciones en un if, es necesario emplear el operador booleano  &amp;&amp; (and)</a:t>
            </a:r>
            <a:endParaRPr sz="1200">
              <a:latin typeface="Didact Gothic"/>
              <a:ea typeface="Didact Gothic"/>
              <a:cs typeface="Didact Gothic"/>
              <a:sym typeface="Didact Gothic"/>
            </a:endParaRPr>
          </a:p>
        </p:txBody>
      </p:sp>
      <p:pic>
        <p:nvPicPr>
          <p:cNvPr id="209" name="Google Shape;209;p30"/>
          <p:cNvPicPr preferRelativeResize="0"/>
          <p:nvPr/>
        </p:nvPicPr>
        <p:blipFill rotWithShape="1">
          <a:blip r:embed="rId5">
            <a:alphaModFix/>
          </a:blip>
          <a:srcRect b="11598" l="20899" r="21303" t="9174"/>
          <a:stretch/>
        </p:blipFill>
        <p:spPr>
          <a:xfrm>
            <a:off x="4461625" y="3916825"/>
            <a:ext cx="407325" cy="558300"/>
          </a:xfrm>
          <a:prstGeom prst="rect">
            <a:avLst/>
          </a:prstGeom>
          <a:noFill/>
          <a:ln>
            <a:noFill/>
          </a:ln>
        </p:spPr>
      </p:pic>
      <p:pic>
        <p:nvPicPr>
          <p:cNvPr id="210" name="Google Shape;210;p30"/>
          <p:cNvPicPr preferRelativeResize="0"/>
          <p:nvPr/>
        </p:nvPicPr>
        <p:blipFill>
          <a:blip r:embed="rId6">
            <a:alphaModFix/>
          </a:blip>
          <a:stretch>
            <a:fillRect/>
          </a:stretch>
        </p:blipFill>
        <p:spPr>
          <a:xfrm>
            <a:off x="7644925" y="4721225"/>
            <a:ext cx="1186526" cy="330675"/>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85" name="Shape 1685"/>
        <p:cNvGrpSpPr/>
        <p:nvPr/>
      </p:nvGrpSpPr>
      <p:grpSpPr>
        <a:xfrm>
          <a:off x="0" y="0"/>
          <a:ext cx="0" cy="0"/>
          <a:chOff x="0" y="0"/>
          <a:chExt cx="0" cy="0"/>
        </a:xfrm>
      </p:grpSpPr>
      <p:sp>
        <p:nvSpPr>
          <p:cNvPr id="1686" name="Google Shape;1686;p192"/>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687" name="Google Shape;1687;p192"/>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1688" name="Google Shape;1688;p192"/>
          <p:cNvSpPr txBox="1"/>
          <p:nvPr/>
        </p:nvSpPr>
        <p:spPr>
          <a:xfrm>
            <a:off x="631650" y="1032750"/>
            <a:ext cx="7880700" cy="4110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emails</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class</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Email</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constructor</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emisor</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receptor</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mensaje</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.id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emails</a:t>
            </a:r>
            <a:r>
              <a:rPr lang="es-419" sz="1100">
                <a:solidFill>
                  <a:srgbClr val="F6F6F4"/>
                </a:solidFill>
                <a:latin typeface="Courier New"/>
                <a:ea typeface="Courier New"/>
                <a:cs typeface="Courier New"/>
                <a:sym typeface="Courier New"/>
              </a:rPr>
              <a:t>.length;</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.emisor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emisor</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.receptor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receptor</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.mensaje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mensaje</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function</a:t>
            </a: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enviarHTML</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return</a:t>
            </a:r>
            <a:r>
              <a:rPr lang="es-419" sz="1100">
                <a:solidFill>
                  <a:srgbClr val="F6F6F4"/>
                </a:solidFill>
                <a:latin typeface="Courier New"/>
                <a:ea typeface="Courier New"/>
                <a:cs typeface="Courier New"/>
                <a:sym typeface="Courier New"/>
              </a:rPr>
              <a:t> </a:t>
            </a:r>
            <a:r>
              <a:rPr lang="es-419" sz="1100">
                <a:solidFill>
                  <a:srgbClr val="E7EE98"/>
                </a:solidFill>
                <a:latin typeface="Courier New"/>
                <a:ea typeface="Courier New"/>
                <a:cs typeface="Courier New"/>
                <a:sym typeface="Courier New"/>
              </a:rPr>
              <a:t>`&lt;form id='enviarEmail'&gt;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&lt;input type="text"&gt;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&lt;input type="text"&gt;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&lt;textarea&gt;&lt;/textarea&gt;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&lt;input type="submit"&gt;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&lt;/form&gt;`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200">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689" name="Google Shape;1689;p192"/>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93" name="Shape 1693"/>
        <p:cNvGrpSpPr/>
        <p:nvPr/>
      </p:nvGrpSpPr>
      <p:grpSpPr>
        <a:xfrm>
          <a:off x="0" y="0"/>
          <a:ext cx="0" cy="0"/>
          <a:chOff x="0" y="0"/>
          <a:chExt cx="0" cy="0"/>
        </a:xfrm>
      </p:grpSpPr>
      <p:sp>
        <p:nvSpPr>
          <p:cNvPr id="1694" name="Google Shape;1694;p193"/>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695" name="Google Shape;1695;p193"/>
          <p:cNvSpPr txBox="1"/>
          <p:nvPr/>
        </p:nvSpPr>
        <p:spPr>
          <a:xfrm>
            <a:off x="702750" y="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1696" name="Google Shape;1696;p193"/>
          <p:cNvSpPr txBox="1"/>
          <p:nvPr/>
        </p:nvSpPr>
        <p:spPr>
          <a:xfrm>
            <a:off x="631650" y="739175"/>
            <a:ext cx="7880700" cy="4404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enviarEvents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#enviarEmail</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submit</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preventDefault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.target.children;</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post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https://jsonplaceholder.typicode.com/posts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{emisor</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0</a:t>
            </a:r>
            <a:r>
              <a:rPr lang="es-419" sz="1050">
                <a:solidFill>
                  <a:srgbClr val="F6F6F4"/>
                </a:solidFill>
                <a:latin typeface="Courier New"/>
                <a:ea typeface="Courier New"/>
                <a:cs typeface="Courier New"/>
                <a:sym typeface="Courier New"/>
              </a:rPr>
              <a:t>].value ,receptor</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1</a:t>
            </a:r>
            <a:r>
              <a:rPr lang="es-419" sz="1050">
                <a:solidFill>
                  <a:srgbClr val="F6F6F4"/>
                </a:solidFill>
                <a:latin typeface="Courier New"/>
                <a:ea typeface="Courier New"/>
                <a:cs typeface="Courier New"/>
                <a:sym typeface="Courier New"/>
              </a:rPr>
              <a:t>].value, detalle</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2</a:t>
            </a:r>
            <a:r>
              <a:rPr lang="es-419" sz="1050">
                <a:solidFill>
                  <a:srgbClr val="F6F6F4"/>
                </a:solidFill>
                <a:latin typeface="Courier New"/>
                <a:ea typeface="Courier New"/>
                <a:cs typeface="Courier New"/>
                <a:sym typeface="Courier New"/>
              </a:rPr>
              <a:t>].value},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data</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status</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status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success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mail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Email</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data</a:t>
            </a:r>
            <a:r>
              <a:rPr lang="es-419" sz="1050">
                <a:solidFill>
                  <a:srgbClr val="F6F6F4"/>
                </a:solidFill>
                <a:latin typeface="Courier New"/>
                <a:ea typeface="Courier New"/>
                <a:cs typeface="Courier New"/>
                <a:sym typeface="Courier New"/>
              </a:rPr>
              <a:t>.emisor, </a:t>
            </a:r>
            <a:r>
              <a:rPr i="1" lang="es-419" sz="1050">
                <a:solidFill>
                  <a:srgbClr val="FFB86C"/>
                </a:solidFill>
                <a:latin typeface="Courier New"/>
                <a:ea typeface="Courier New"/>
                <a:cs typeface="Courier New"/>
                <a:sym typeface="Courier New"/>
              </a:rPr>
              <a:t>data</a:t>
            </a:r>
            <a:r>
              <a:rPr lang="es-419" sz="1050">
                <a:solidFill>
                  <a:srgbClr val="F6F6F4"/>
                </a:solidFill>
                <a:latin typeface="Courier New"/>
                <a:ea typeface="Courier New"/>
                <a:cs typeface="Courier New"/>
                <a:sym typeface="Courier New"/>
              </a:rPr>
              <a:t>.receptor, </a:t>
            </a:r>
            <a:r>
              <a:rPr i="1" lang="es-419" sz="1050">
                <a:solidFill>
                  <a:srgbClr val="FFB86C"/>
                </a:solidFill>
                <a:latin typeface="Courier New"/>
                <a:ea typeface="Courier New"/>
                <a:cs typeface="Courier New"/>
                <a:sym typeface="Courier New"/>
              </a:rPr>
              <a:t>data</a:t>
            </a:r>
            <a:r>
              <a:rPr lang="es-419" sz="1050">
                <a:solidFill>
                  <a:srgbClr val="F6F6F4"/>
                </a:solidFill>
                <a:latin typeface="Courier New"/>
                <a:ea typeface="Courier New"/>
                <a:cs typeface="Courier New"/>
                <a:sym typeface="Courier New"/>
              </a:rPr>
              <a:t>.detalle)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emails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(mail);</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console</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log</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emails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//$('body').prepend(`&lt;h4&gt; EMAIL ENVIADO ${mail.id} A ${mail.receptor}&lt;/h4&gt;`);</a:t>
            </a:r>
            <a:endParaRPr sz="1050">
              <a:solidFill>
                <a:srgbClr val="7B7F8B"/>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enviadosRender</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enviarRender</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selector</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selector</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enviarHTML</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enviarEvents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enviarRender</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2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697" name="Google Shape;1697;p193"/>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01" name="Shape 1701"/>
        <p:cNvGrpSpPr/>
        <p:nvPr/>
      </p:nvGrpSpPr>
      <p:grpSpPr>
        <a:xfrm>
          <a:off x="0" y="0"/>
          <a:ext cx="0" cy="0"/>
          <a:chOff x="0" y="0"/>
          <a:chExt cx="0" cy="0"/>
        </a:xfrm>
      </p:grpSpPr>
      <p:sp>
        <p:nvSpPr>
          <p:cNvPr id="1702" name="Google Shape;1702;p194"/>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703" name="Google Shape;1703;p194"/>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1704" name="Google Shape;1704;p194"/>
          <p:cNvSpPr txBox="1"/>
          <p:nvPr/>
        </p:nvSpPr>
        <p:spPr>
          <a:xfrm>
            <a:off x="631650" y="1179050"/>
            <a:ext cx="7880700" cy="3422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function</a:t>
            </a: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enviadoHTML</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return</a:t>
            </a:r>
            <a:r>
              <a:rPr lang="es-419" sz="1100">
                <a:solidFill>
                  <a:srgbClr val="F6F6F4"/>
                </a:solidFill>
                <a:latin typeface="Courier New"/>
                <a:ea typeface="Courier New"/>
                <a:cs typeface="Courier New"/>
                <a:sym typeface="Courier New"/>
              </a:rPr>
              <a:t> </a:t>
            </a:r>
            <a:r>
              <a:rPr lang="es-419" sz="1100">
                <a:solidFill>
                  <a:srgbClr val="E7EE98"/>
                </a:solidFill>
                <a:latin typeface="Courier New"/>
                <a:ea typeface="Courier New"/>
                <a:cs typeface="Courier New"/>
                <a:sym typeface="Courier New"/>
              </a:rPr>
              <a:t>`&lt;div&gt;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&lt;h4&gt;DE </a:t>
            </a:r>
            <a:r>
              <a:rPr lang="es-419" sz="1100">
                <a:solidFill>
                  <a:srgbClr val="F286C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.emisor.</a:t>
            </a:r>
            <a:r>
              <a:rPr lang="es-419" sz="1100">
                <a:solidFill>
                  <a:srgbClr val="62E884"/>
                </a:solidFill>
                <a:latin typeface="Courier New"/>
                <a:ea typeface="Courier New"/>
                <a:cs typeface="Courier New"/>
                <a:sym typeface="Courier New"/>
              </a:rPr>
              <a:t>toUpperCase</a:t>
            </a:r>
            <a:r>
              <a:rPr lang="es-419" sz="1100">
                <a:solidFill>
                  <a:srgbClr val="F6F6F4"/>
                </a:solidFill>
                <a:latin typeface="Courier New"/>
                <a:ea typeface="Courier New"/>
                <a:cs typeface="Courier New"/>
                <a:sym typeface="Courier New"/>
              </a:rPr>
              <a:t>()</a:t>
            </a:r>
            <a:r>
              <a:rPr lang="es-419" sz="1100">
                <a:solidFill>
                  <a:srgbClr val="F286C4"/>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&lt;/h4&gt;    </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&lt;h4&gt; A </a:t>
            </a:r>
            <a:r>
              <a:rPr lang="es-419" sz="1100">
                <a:solidFill>
                  <a:srgbClr val="F286C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.receptor.</a:t>
            </a:r>
            <a:r>
              <a:rPr lang="es-419" sz="1100">
                <a:solidFill>
                  <a:srgbClr val="62E884"/>
                </a:solidFill>
                <a:latin typeface="Courier New"/>
                <a:ea typeface="Courier New"/>
                <a:cs typeface="Courier New"/>
                <a:sym typeface="Courier New"/>
              </a:rPr>
              <a:t>toUpperCase</a:t>
            </a:r>
            <a:r>
              <a:rPr lang="es-419" sz="1100">
                <a:solidFill>
                  <a:srgbClr val="F6F6F4"/>
                </a:solidFill>
                <a:latin typeface="Courier New"/>
                <a:ea typeface="Courier New"/>
                <a:cs typeface="Courier New"/>
                <a:sym typeface="Courier New"/>
              </a:rPr>
              <a:t>()</a:t>
            </a:r>
            <a:r>
              <a:rPr lang="es-419" sz="1100">
                <a:solidFill>
                  <a:srgbClr val="F286C4"/>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&lt;/h4&gt;    </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&lt;p&gt;MENSAJE: </a:t>
            </a:r>
            <a:r>
              <a:rPr lang="es-419" sz="1100">
                <a:solidFill>
                  <a:srgbClr val="F286C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.mensaje.</a:t>
            </a:r>
            <a:r>
              <a:rPr lang="es-419" sz="1100">
                <a:solidFill>
                  <a:srgbClr val="62E884"/>
                </a:solidFill>
                <a:latin typeface="Courier New"/>
                <a:ea typeface="Courier New"/>
                <a:cs typeface="Courier New"/>
                <a:sym typeface="Courier New"/>
              </a:rPr>
              <a:t>toUpperCase</a:t>
            </a:r>
            <a:r>
              <a:rPr lang="es-419" sz="1100">
                <a:solidFill>
                  <a:srgbClr val="F6F6F4"/>
                </a:solidFill>
                <a:latin typeface="Courier New"/>
                <a:ea typeface="Courier New"/>
                <a:cs typeface="Courier New"/>
                <a:sym typeface="Courier New"/>
              </a:rPr>
              <a:t>()</a:t>
            </a:r>
            <a:r>
              <a:rPr lang="es-419" sz="1100">
                <a:solidFill>
                  <a:srgbClr val="F286C4"/>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&lt;/p&gt;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&lt;button id='</a:t>
            </a:r>
            <a:r>
              <a:rPr lang="es-419" sz="1100">
                <a:solidFill>
                  <a:srgbClr val="F286C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.id</a:t>
            </a:r>
            <a:r>
              <a:rPr lang="es-419" sz="1100">
                <a:solidFill>
                  <a:srgbClr val="F286C4"/>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 class='btnDelete'&gt;ELIMINAR&lt;/button&gt;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&lt;/div&gt;`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function</a:t>
            </a: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enviadosRender</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selector</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for</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of</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emails</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selector</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append</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enviadoHTML</a:t>
            </a:r>
            <a:r>
              <a:rPr lang="es-419" sz="1100">
                <a:solidFill>
                  <a:srgbClr val="F6F6F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2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705" name="Google Shape;1705;p194"/>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09" name="Shape 1709"/>
        <p:cNvGrpSpPr/>
        <p:nvPr/>
      </p:nvGrpSpPr>
      <p:grpSpPr>
        <a:xfrm>
          <a:off x="0" y="0"/>
          <a:ext cx="0" cy="0"/>
          <a:chOff x="0" y="0"/>
          <a:chExt cx="0" cy="0"/>
        </a:xfrm>
      </p:grpSpPr>
      <p:sp>
        <p:nvSpPr>
          <p:cNvPr id="1710" name="Google Shape;1710;p19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711" name="Google Shape;1711;p195"/>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1712" name="Google Shape;1712;p195"/>
          <p:cNvSpPr txBox="1"/>
          <p:nvPr/>
        </p:nvSpPr>
        <p:spPr>
          <a:xfrm>
            <a:off x="631650" y="1032750"/>
            <a:ext cx="7880700" cy="4110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papelera</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enviadosEvents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console</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log</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.btnDelete</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.btnDelete</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click</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console</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log</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.target.id);</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mail</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emails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find</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email</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email</a:t>
            </a:r>
            <a:r>
              <a:rPr lang="es-419" sz="1050">
                <a:solidFill>
                  <a:srgbClr val="F6F6F4"/>
                </a:solidFill>
                <a:latin typeface="Courier New"/>
                <a:ea typeface="Courier New"/>
                <a:cs typeface="Courier New"/>
                <a:sym typeface="Courier New"/>
              </a:rPr>
              <a:t>.id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.target.id);</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ajax</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url</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`https://jsonplaceholder.typicode.com/posts/</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mail</a:t>
            </a:r>
            <a:r>
              <a:rPr lang="es-419" sz="1050">
                <a:solidFill>
                  <a:srgbClr val="F6F6F4"/>
                </a:solidFill>
                <a:latin typeface="Courier New"/>
                <a:ea typeface="Courier New"/>
                <a:cs typeface="Courier New"/>
                <a:sym typeface="Courier New"/>
              </a:rPr>
              <a:t>.id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type</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DELETE</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success</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data</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idMail</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emails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indexOf</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mail</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//USAMOS SPLICE PARA ELIMINAR UN OBJETO POR POSICIÓN</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emails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splice</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idMail</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1</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papelera</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mail</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200">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713" name="Google Shape;1713;p195"/>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17" name="Shape 1717"/>
        <p:cNvGrpSpPr/>
        <p:nvPr/>
      </p:nvGrpSpPr>
      <p:grpSpPr>
        <a:xfrm>
          <a:off x="0" y="0"/>
          <a:ext cx="0" cy="0"/>
          <a:chOff x="0" y="0"/>
          <a:chExt cx="0" cy="0"/>
        </a:xfrm>
      </p:grpSpPr>
      <p:sp>
        <p:nvSpPr>
          <p:cNvPr id="1718" name="Google Shape;1718;p196"/>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719" name="Google Shape;1719;p196"/>
          <p:cNvSpPr txBox="1"/>
          <p:nvPr/>
        </p:nvSpPr>
        <p:spPr>
          <a:xfrm>
            <a:off x="6848400" y="43650"/>
            <a:ext cx="2295600" cy="186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2800">
                <a:solidFill>
                  <a:schemeClr val="dk1"/>
                </a:solidFill>
                <a:latin typeface="Anton"/>
                <a:ea typeface="Anton"/>
                <a:cs typeface="Anton"/>
                <a:sym typeface="Anton"/>
              </a:rPr>
              <a:t>SOLUCIÓN PROPUESTA ACTIVIDAD 5</a:t>
            </a:r>
            <a:endParaRPr i="1" sz="2800">
              <a:latin typeface="Anton"/>
              <a:ea typeface="Anton"/>
              <a:cs typeface="Anton"/>
              <a:sym typeface="Anton"/>
            </a:endParaRPr>
          </a:p>
        </p:txBody>
      </p:sp>
      <p:sp>
        <p:nvSpPr>
          <p:cNvPr id="1720" name="Google Shape;1720;p196"/>
          <p:cNvSpPr txBox="1"/>
          <p:nvPr/>
        </p:nvSpPr>
        <p:spPr>
          <a:xfrm>
            <a:off x="0" y="0"/>
            <a:ext cx="6848400" cy="5518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body</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prepend</a:t>
            </a:r>
            <a:r>
              <a:rPr lang="es-419" sz="950">
                <a:solidFill>
                  <a:srgbClr val="F6F6F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&lt;nav&gt;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&lt;a href="#/enviar"          class="button"&gt;ENVIAR&lt;/a&gt; </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&lt;a href="#/enviados" class="button"&gt;ENVIADOS&lt;/a&gt; </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&lt;a href="#/papelera" class="button"&gt;PAPELERA&lt;/a&gt;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&lt;/nav&gt;`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body</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append</a:t>
            </a:r>
            <a:r>
              <a:rPr lang="es-419" sz="950">
                <a:solidFill>
                  <a:srgbClr val="F6F6F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`&lt;div  id="app" style="height: 1000px;"&gt;&lt;/div&gt;`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700">
                <a:solidFill>
                  <a:srgbClr val="7B7F8B"/>
                </a:solidFill>
                <a:latin typeface="Courier New"/>
                <a:ea typeface="Courier New"/>
                <a:cs typeface="Courier New"/>
                <a:sym typeface="Courier New"/>
              </a:rPr>
              <a:t>//FUNCIONES PARA OBTENER Y GENERAR LA RUTA</a:t>
            </a:r>
            <a:endParaRPr sz="70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286C4"/>
                </a:solidFill>
                <a:latin typeface="Courier New"/>
                <a:ea typeface="Courier New"/>
                <a:cs typeface="Courier New"/>
                <a:sym typeface="Courier New"/>
              </a:rPr>
              <a:t>const</a:t>
            </a: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parseLocation</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 </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location</a:t>
            </a:r>
            <a:r>
              <a:rPr lang="es-419" sz="950">
                <a:solidFill>
                  <a:srgbClr val="F6F6F4"/>
                </a:solidFill>
                <a:latin typeface="Courier New"/>
                <a:ea typeface="Courier New"/>
                <a:cs typeface="Courier New"/>
                <a:sym typeface="Courier New"/>
              </a:rPr>
              <a:t>.hash.</a:t>
            </a:r>
            <a:r>
              <a:rPr lang="es-419" sz="950">
                <a:solidFill>
                  <a:srgbClr val="62E884"/>
                </a:solidFill>
                <a:latin typeface="Courier New"/>
                <a:ea typeface="Courier New"/>
                <a:cs typeface="Courier New"/>
                <a:sym typeface="Courier New"/>
              </a:rPr>
              <a:t>slice</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1</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toLowerCase</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286C4"/>
                </a:solidFill>
                <a:latin typeface="Courier New"/>
                <a:ea typeface="Courier New"/>
                <a:cs typeface="Courier New"/>
                <a:sym typeface="Courier New"/>
              </a:rPr>
              <a:t>const</a:t>
            </a: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findActionByPath</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path</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routes</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routes</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find</a:t>
            </a:r>
            <a:r>
              <a:rPr lang="es-419" sz="950">
                <a:solidFill>
                  <a:srgbClr val="F6F6F4"/>
                </a:solidFill>
                <a:latin typeface="Courier New"/>
                <a:ea typeface="Courier New"/>
                <a:cs typeface="Courier New"/>
                <a:sym typeface="Courier New"/>
              </a:rPr>
              <a:t>(</a:t>
            </a:r>
            <a:r>
              <a:rPr i="1" lang="es-419" sz="950">
                <a:solidFill>
                  <a:srgbClr val="FFB86C"/>
                </a:solidFill>
                <a:latin typeface="Courier New"/>
                <a:ea typeface="Courier New"/>
                <a:cs typeface="Courier New"/>
                <a:sym typeface="Courier New"/>
              </a:rPr>
              <a:t>r</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r</a:t>
            </a:r>
            <a:r>
              <a:rPr lang="es-419" sz="950">
                <a:solidFill>
                  <a:srgbClr val="F6F6F4"/>
                </a:solidFill>
                <a:latin typeface="Courier New"/>
                <a:ea typeface="Courier New"/>
                <a:cs typeface="Courier New"/>
                <a:sym typeface="Courier New"/>
              </a:rPr>
              <a:t>.path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path</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undefined</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700">
                <a:solidFill>
                  <a:srgbClr val="7B7F8B"/>
                </a:solidFill>
                <a:latin typeface="Courier New"/>
                <a:ea typeface="Courier New"/>
                <a:cs typeface="Courier New"/>
                <a:sym typeface="Courier New"/>
              </a:rPr>
              <a:t>//FUNCION ROUTER</a:t>
            </a:r>
            <a:endParaRPr sz="70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286C4"/>
                </a:solidFill>
                <a:latin typeface="Courier New"/>
                <a:ea typeface="Courier New"/>
                <a:cs typeface="Courier New"/>
                <a:sym typeface="Courier New"/>
              </a:rPr>
              <a:t>const</a:t>
            </a: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router</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 </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700">
                <a:solidFill>
                  <a:srgbClr val="7B7F8B"/>
                </a:solidFill>
                <a:latin typeface="Courier New"/>
                <a:ea typeface="Courier New"/>
                <a:cs typeface="Courier New"/>
                <a:sym typeface="Courier New"/>
              </a:rPr>
              <a:t>//OBTENER RUTA ACTUAL</a:t>
            </a:r>
            <a:endParaRPr sz="70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const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path</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parseLocation</a:t>
            </a: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const</a:t>
            </a:r>
            <a:r>
              <a:rPr lang="es-419" sz="950">
                <a:solidFill>
                  <a:srgbClr val="F6F6F4"/>
                </a:solidFill>
                <a:latin typeface="Courier New"/>
                <a:ea typeface="Courier New"/>
                <a:cs typeface="Courier New"/>
                <a:sym typeface="Courier New"/>
              </a:rPr>
              <a:t> { </a:t>
            </a:r>
            <a:r>
              <a:rPr lang="es-419" sz="950">
                <a:solidFill>
                  <a:srgbClr val="BF9EEE"/>
                </a:solidFill>
                <a:latin typeface="Courier New"/>
                <a:ea typeface="Courier New"/>
                <a:cs typeface="Courier New"/>
                <a:sym typeface="Courier New"/>
              </a:rPr>
              <a:t>action</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error</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findActionByPath</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path</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routes</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700">
                <a:solidFill>
                  <a:srgbClr val="7B7F8B"/>
                </a:solidFill>
                <a:latin typeface="Courier New"/>
                <a:ea typeface="Courier New"/>
                <a:cs typeface="Courier New"/>
                <a:sym typeface="Courier New"/>
              </a:rPr>
              <a:t>// LLAMAMOS AL MÈTODO CORRESPONDIENTE PARA LA ACCIÒN ENCONTRADA</a:t>
            </a:r>
            <a:endParaRPr sz="70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switch</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action</a:t>
            </a: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case</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enviar</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enviarRender</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#app</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break</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case</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listar</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enviadosRender</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#app</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break</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case</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eliminados</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eliminadosRender</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#app</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break</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default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#app</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html</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ERROR 404 - PAGINA NO ENCONTRADA</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break</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750">
                <a:solidFill>
                  <a:srgbClr val="7B7F8B"/>
                </a:solidFill>
                <a:latin typeface="Courier New"/>
                <a:ea typeface="Courier New"/>
                <a:cs typeface="Courier New"/>
                <a:sym typeface="Courier New"/>
              </a:rPr>
              <a:t>//CADA VEZ QUE SE DETECTA LA CARGA DE LA VENTANA SE LLAMA A LA FUNCION ROUTER</a:t>
            </a:r>
            <a:endParaRPr sz="7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window</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on</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load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function</a:t>
            </a:r>
            <a:r>
              <a:rPr lang="es-419" sz="950">
                <a:solidFill>
                  <a:srgbClr val="F6F6F4"/>
                </a:solidFill>
                <a:latin typeface="Courier New"/>
                <a:ea typeface="Courier New"/>
                <a:cs typeface="Courier New"/>
                <a:sym typeface="Courier New"/>
              </a:rPr>
              <a:t> ()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router</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750">
                <a:solidFill>
                  <a:srgbClr val="7B7F8B"/>
                </a:solidFill>
                <a:latin typeface="Courier New"/>
                <a:ea typeface="Courier New"/>
                <a:cs typeface="Courier New"/>
                <a:sym typeface="Courier New"/>
              </a:rPr>
              <a:t>//CADA VEZ QUE SE DETECTA UN CAMBIO EN EL HASH  SE LLAMA A LA FUNCION ROUTER</a:t>
            </a:r>
            <a:endParaRPr sz="7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window</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on</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hashchange</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function</a:t>
            </a:r>
            <a:r>
              <a:rPr lang="es-419" sz="950">
                <a:solidFill>
                  <a:srgbClr val="F6F6F4"/>
                </a:solidFill>
                <a:latin typeface="Courier New"/>
                <a:ea typeface="Courier New"/>
                <a:cs typeface="Courier New"/>
                <a:sym typeface="Courier New"/>
              </a:rPr>
              <a:t> ()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router</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95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200">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721" name="Google Shape;1721;p196"/>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1"/>
          <p:cNvSpPr txBox="1"/>
          <p:nvPr/>
        </p:nvSpPr>
        <p:spPr>
          <a:xfrm>
            <a:off x="4912500" y="1237925"/>
            <a:ext cx="3972900" cy="3287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Solicitar al usuario un (1) un número.</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Si el valor está entre 1 y 4, efectuar una de las siguientes salidas según corresponda: </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chemeClr val="dk1"/>
              </a:buClr>
              <a:buSzPts val="1800"/>
              <a:buFont typeface="Helvetica Neue Light"/>
              <a:buChar char="●"/>
            </a:pPr>
            <a:r>
              <a:rPr lang="es-419" sz="1800">
                <a:solidFill>
                  <a:schemeClr val="dk1"/>
                </a:solidFill>
                <a:highlight>
                  <a:schemeClr val="lt1"/>
                </a:highlight>
                <a:latin typeface="Helvetica Neue Light"/>
                <a:ea typeface="Helvetica Neue Light"/>
                <a:cs typeface="Helvetica Neue Light"/>
                <a:sym typeface="Helvetica Neue Light"/>
              </a:rPr>
              <a:t>“Elegiste a Homero” si es 1.</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chemeClr val="dk1"/>
              </a:buClr>
              <a:buSzPts val="1800"/>
              <a:buFont typeface="Helvetica Neue Light"/>
              <a:buChar char="●"/>
            </a:pPr>
            <a:r>
              <a:rPr lang="es-419" sz="1800">
                <a:solidFill>
                  <a:schemeClr val="dk1"/>
                </a:solidFill>
                <a:highlight>
                  <a:schemeClr val="lt1"/>
                </a:highlight>
                <a:latin typeface="Helvetica Neue Light"/>
                <a:ea typeface="Helvetica Neue Light"/>
                <a:cs typeface="Helvetica Neue Light"/>
                <a:sym typeface="Helvetica Neue Light"/>
              </a:rPr>
              <a:t>“Elegiste a Marge” si es 2.</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chemeClr val="dk1"/>
              </a:buClr>
              <a:buSzPts val="1800"/>
              <a:buFont typeface="Helvetica Neue Light"/>
              <a:buChar char="●"/>
            </a:pPr>
            <a:r>
              <a:rPr lang="es-419" sz="1800">
                <a:solidFill>
                  <a:schemeClr val="dk1"/>
                </a:solidFill>
                <a:highlight>
                  <a:schemeClr val="lt1"/>
                </a:highlight>
                <a:latin typeface="Helvetica Neue Light"/>
                <a:ea typeface="Helvetica Neue Light"/>
                <a:cs typeface="Helvetica Neue Light"/>
                <a:sym typeface="Helvetica Neue Light"/>
              </a:rPr>
              <a:t>“Elegiste a Bart” si es 3.</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chemeClr val="dk1"/>
              </a:buClr>
              <a:buSzPts val="1800"/>
              <a:buFont typeface="Helvetica Neue Light"/>
              <a:buChar char="●"/>
            </a:pPr>
            <a:r>
              <a:rPr lang="es-419" sz="1800">
                <a:solidFill>
                  <a:schemeClr val="dk1"/>
                </a:solidFill>
                <a:highlight>
                  <a:schemeClr val="lt1"/>
                </a:highlight>
                <a:latin typeface="Helvetica Neue Light"/>
                <a:ea typeface="Helvetica Neue Light"/>
                <a:cs typeface="Helvetica Neue Light"/>
                <a:sym typeface="Helvetica Neue Light"/>
              </a:rPr>
              <a:t>“Elegiste a Lisa” si es 4.</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216" name="Google Shape;216;p31"/>
          <p:cNvSpPr txBox="1"/>
          <p:nvPr/>
        </p:nvSpPr>
        <p:spPr>
          <a:xfrm>
            <a:off x="4692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ESCOGER PERSONAJE</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217" name="Google Shape;217;p31"/>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sp>
        <p:nvSpPr>
          <p:cNvPr id="218" name="Google Shape;218;p31"/>
          <p:cNvSpPr txBox="1"/>
          <p:nvPr/>
        </p:nvSpPr>
        <p:spPr>
          <a:xfrm>
            <a:off x="4511500" y="3864350"/>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Todo valor que ingresa por prompt es un string. Si queremos verificar si es un número (obviando el tipo de dato), se recomienda siempre comparar por igualdad parcial (==).</a:t>
            </a:r>
            <a:endParaRPr sz="1200">
              <a:latin typeface="Didact Gothic"/>
              <a:ea typeface="Didact Gothic"/>
              <a:cs typeface="Didact Gothic"/>
              <a:sym typeface="Didact Gothic"/>
            </a:endParaRPr>
          </a:p>
        </p:txBody>
      </p:sp>
      <p:pic>
        <p:nvPicPr>
          <p:cNvPr id="219" name="Google Shape;219;p31"/>
          <p:cNvPicPr preferRelativeResize="0"/>
          <p:nvPr/>
        </p:nvPicPr>
        <p:blipFill rotWithShape="1">
          <a:blip r:embed="rId4">
            <a:alphaModFix/>
          </a:blip>
          <a:srcRect b="11598" l="20899" r="21303" t="9174"/>
          <a:stretch/>
        </p:blipFill>
        <p:spPr>
          <a:xfrm>
            <a:off x="4572000" y="4130825"/>
            <a:ext cx="407325" cy="558300"/>
          </a:xfrm>
          <a:prstGeom prst="rect">
            <a:avLst/>
          </a:prstGeom>
          <a:noFill/>
          <a:ln>
            <a:noFill/>
          </a:ln>
        </p:spPr>
      </p:pic>
      <p:pic>
        <p:nvPicPr>
          <p:cNvPr id="220" name="Google Shape;220;p31"/>
          <p:cNvPicPr preferRelativeResize="0"/>
          <p:nvPr/>
        </p:nvPicPr>
        <p:blipFill>
          <a:blip r:embed="rId5">
            <a:alphaModFix/>
          </a:blip>
          <a:stretch>
            <a:fillRect/>
          </a:stretch>
        </p:blipFill>
        <p:spPr>
          <a:xfrm>
            <a:off x="7891575" y="4790150"/>
            <a:ext cx="1186526" cy="330675"/>
          </a:xfrm>
          <a:prstGeom prst="rect">
            <a:avLst/>
          </a:prstGeom>
          <a:noFill/>
          <a:ln>
            <a:noFill/>
          </a:ln>
        </p:spPr>
      </p:pic>
      <p:pic>
        <p:nvPicPr>
          <p:cNvPr id="221" name="Google Shape;221;p31"/>
          <p:cNvPicPr preferRelativeResize="0"/>
          <p:nvPr/>
        </p:nvPicPr>
        <p:blipFill rotWithShape="1">
          <a:blip r:embed="rId6">
            <a:alphaModFix/>
          </a:blip>
          <a:srcRect b="0" l="6092" r="5987" t="0"/>
          <a:stretch/>
        </p:blipFill>
        <p:spPr>
          <a:xfrm>
            <a:off x="175550" y="1018950"/>
            <a:ext cx="4261101" cy="2726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nvSpPr>
        <p:spPr>
          <a:xfrm>
            <a:off x="0" y="44775"/>
            <a:ext cx="9144000" cy="76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4000">
                <a:latin typeface="Anton"/>
                <a:ea typeface="Anton"/>
                <a:cs typeface="Anton"/>
                <a:sym typeface="Anton"/>
              </a:rPr>
              <a:t>SOBRE EL BOOKLET</a:t>
            </a:r>
            <a:endParaRPr i="1" sz="4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sp>
        <p:nvSpPr>
          <p:cNvPr id="62" name="Google Shape;62;p14"/>
          <p:cNvSpPr txBox="1"/>
          <p:nvPr/>
        </p:nvSpPr>
        <p:spPr>
          <a:xfrm>
            <a:off x="159425" y="772075"/>
            <a:ext cx="8810700" cy="4099500"/>
          </a:xfrm>
          <a:prstGeom prst="rect">
            <a:avLst/>
          </a:prstGeom>
          <a:noFill/>
          <a:ln>
            <a:noFill/>
          </a:ln>
        </p:spPr>
        <p:txBody>
          <a:bodyPr anchorCtr="0" anchor="t" bIns="91425" lIns="91425" spcFirstLastPara="1" rIns="91425" wrap="square" tIns="91425">
            <a:noAutofit/>
          </a:bodyPr>
          <a:lstStyle/>
          <a:p>
            <a:pPr indent="0" lvl="0" marL="0" rtl="0" algn="just">
              <a:lnSpc>
                <a:spcPct val="200000"/>
              </a:lnSpc>
              <a:spcBef>
                <a:spcPts val="0"/>
              </a:spcBef>
              <a:spcAft>
                <a:spcPts val="0"/>
              </a:spcAft>
              <a:buNone/>
            </a:pPr>
            <a:r>
              <a:rPr lang="es-419" sz="1300">
                <a:solidFill>
                  <a:schemeClr val="dk1"/>
                </a:solidFill>
                <a:highlight>
                  <a:srgbClr val="FFFFFF"/>
                </a:highlight>
                <a:latin typeface="Helvetica Neue Light"/>
                <a:ea typeface="Helvetica Neue Light"/>
                <a:cs typeface="Helvetica Neue Light"/>
                <a:sym typeface="Helvetica Neue Light"/>
              </a:rPr>
              <a:t>Podemos identificar los elementos que componen el booket en:</a:t>
            </a:r>
            <a:endParaRPr sz="1300">
              <a:solidFill>
                <a:schemeClr val="dk1"/>
              </a:solidFill>
              <a:highlight>
                <a:srgbClr val="FFFFFF"/>
              </a:highlight>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b="1" i="1" lang="es-419">
                <a:solidFill>
                  <a:schemeClr val="dk1"/>
                </a:solidFill>
                <a:highlight>
                  <a:srgbClr val="E0FF00"/>
                </a:highlight>
                <a:latin typeface="Helvetica Neue"/>
                <a:ea typeface="Helvetica Neue"/>
                <a:cs typeface="Helvetica Neue"/>
                <a:sym typeface="Helvetica Neue"/>
              </a:rPr>
              <a:t>Actividades</a:t>
            </a:r>
            <a:r>
              <a:rPr lang="es-419">
                <a:solidFill>
                  <a:schemeClr val="dk1"/>
                </a:solidFill>
                <a:highlight>
                  <a:srgbClr val="E0FF00"/>
                </a:highlight>
                <a:latin typeface="Helvetica Neue Light"/>
                <a:ea typeface="Helvetica Neue Light"/>
                <a:cs typeface="Helvetica Neue Light"/>
                <a:sym typeface="Helvetica Neue Light"/>
              </a:rPr>
              <a:t>:</a:t>
            </a:r>
            <a:r>
              <a:rPr lang="es-419">
                <a:solidFill>
                  <a:schemeClr val="dk1"/>
                </a:solidFill>
                <a:highlight>
                  <a:srgbClr val="FFFFFF"/>
                </a:highlight>
                <a:latin typeface="Helvetica Neue Light"/>
                <a:ea typeface="Helvetica Neue Light"/>
                <a:cs typeface="Helvetica Neue Light"/>
                <a:sym typeface="Helvetica Neue Light"/>
              </a:rPr>
              <a:t> son propuestas de ejercitación práctica, basadas en problemáticas comunes del desarrollo de aplicaciones web. Algunas consignas son específicas, pero otras son un poco más abiertas, con la intención de familiarizarnos con formatos narrativos en la solicitud de funcionalidades a programar (como son las </a:t>
            </a:r>
            <a:r>
              <a:rPr lang="es-419" u="sng">
                <a:solidFill>
                  <a:schemeClr val="hlink"/>
                </a:solidFill>
                <a:highlight>
                  <a:srgbClr val="FFFFFF"/>
                </a:highlight>
                <a:latin typeface="Helvetica Neue Light"/>
                <a:ea typeface="Helvetica Neue Light"/>
                <a:cs typeface="Helvetica Neue Light"/>
                <a:sym typeface="Helvetica Neue Light"/>
                <a:hlinkClick r:id="rId3"/>
              </a:rPr>
              <a:t>historias de usuario</a:t>
            </a:r>
            <a:r>
              <a:rPr lang="es-419">
                <a:solidFill>
                  <a:schemeClr val="dk1"/>
                </a:solidFill>
                <a:highlight>
                  <a:srgbClr val="FFFFFF"/>
                </a:highlight>
                <a:latin typeface="Helvetica Neue Light"/>
                <a:ea typeface="Helvetica Neue Light"/>
                <a:cs typeface="Helvetica Neue Light"/>
                <a:sym typeface="Helvetica Neue Light"/>
              </a:rPr>
              <a:t>).</a:t>
            </a:r>
            <a:endParaRPr>
              <a:solidFill>
                <a:schemeClr val="dk1"/>
              </a:solidFill>
              <a:highlight>
                <a:srgbClr val="FFFFFF"/>
              </a:highlight>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b="1" i="1" lang="es-419">
                <a:solidFill>
                  <a:schemeClr val="dk1"/>
                </a:solidFill>
                <a:highlight>
                  <a:srgbClr val="E0FF00"/>
                </a:highlight>
                <a:latin typeface="Helvetica Neue"/>
                <a:ea typeface="Helvetica Neue"/>
                <a:cs typeface="Helvetica Neue"/>
                <a:sym typeface="Helvetica Neue"/>
              </a:rPr>
              <a:t>Notas:</a:t>
            </a:r>
            <a:r>
              <a:rPr lang="es-419">
                <a:solidFill>
                  <a:schemeClr val="dk1"/>
                </a:solidFill>
                <a:highlight>
                  <a:srgbClr val="FFFFFF"/>
                </a:highlight>
                <a:latin typeface="Helvetica Neue Light"/>
                <a:ea typeface="Helvetica Neue Light"/>
                <a:cs typeface="Helvetica Neue Light"/>
                <a:sym typeface="Helvetica Neue Light"/>
              </a:rPr>
              <a:t> cada actividad presenta un nota, la cual nos brinda más información o tips para desarrollar la actividad (nota: </a:t>
            </a:r>
            <a:r>
              <a:rPr i="1" lang="es-419">
                <a:solidFill>
                  <a:schemeClr val="dk1"/>
                </a:solidFill>
                <a:highlight>
                  <a:srgbClr val="FFFFFF"/>
                </a:highlight>
                <a:latin typeface="Helvetica Neue Light"/>
                <a:ea typeface="Helvetica Neue Light"/>
                <a:cs typeface="Helvetica Neue Light"/>
                <a:sym typeface="Helvetica Neue Light"/>
              </a:rPr>
              <a:t>modo hardcore</a:t>
            </a:r>
            <a:r>
              <a:rPr lang="es-419">
                <a:solidFill>
                  <a:schemeClr val="dk1"/>
                </a:solidFill>
                <a:highlight>
                  <a:srgbClr val="FFFFFF"/>
                </a:highlight>
                <a:latin typeface="Helvetica Neue Light"/>
                <a:ea typeface="Helvetica Neue Light"/>
                <a:cs typeface="Helvetica Neue Light"/>
                <a:sym typeface="Helvetica Neue Light"/>
              </a:rPr>
              <a:t> hacer el booklet sin leer las notas).</a:t>
            </a:r>
            <a:endParaRPr>
              <a:solidFill>
                <a:schemeClr val="dk1"/>
              </a:solidFill>
              <a:highlight>
                <a:srgbClr val="FFFFFF"/>
              </a:highlight>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b="1" i="1" lang="es-419">
                <a:solidFill>
                  <a:schemeClr val="dk1"/>
                </a:solidFill>
                <a:highlight>
                  <a:srgbClr val="E0FF00"/>
                </a:highlight>
                <a:latin typeface="Helvetica Neue"/>
                <a:ea typeface="Helvetica Neue"/>
                <a:cs typeface="Helvetica Neue"/>
                <a:sym typeface="Helvetica Neue"/>
              </a:rPr>
              <a:t>Resoluciones propuestas:</a:t>
            </a:r>
            <a:r>
              <a:rPr lang="es-419">
                <a:solidFill>
                  <a:schemeClr val="dk1"/>
                </a:solidFill>
                <a:highlight>
                  <a:srgbClr val="FFFFFF"/>
                </a:highlight>
                <a:latin typeface="Helvetica Neue Light"/>
                <a:ea typeface="Helvetica Neue Light"/>
                <a:cs typeface="Helvetica Neue Light"/>
                <a:sym typeface="Helvetica Neue Light"/>
              </a:rPr>
              <a:t> el booklet viene con resoluciones para que las compares con tus propias soluciones. Es propuesta por que </a:t>
            </a:r>
            <a:r>
              <a:rPr b="1" i="1" lang="es-419">
                <a:solidFill>
                  <a:schemeClr val="dk1"/>
                </a:solidFill>
                <a:highlight>
                  <a:srgbClr val="FFFFFF"/>
                </a:highlight>
                <a:latin typeface="Helvetica Neue"/>
                <a:ea typeface="Helvetica Neue"/>
                <a:cs typeface="Helvetica Neue"/>
                <a:sym typeface="Helvetica Neue"/>
              </a:rPr>
              <a:t>no es perfecta, </a:t>
            </a:r>
            <a:r>
              <a:rPr lang="es-419">
                <a:solidFill>
                  <a:schemeClr val="dk1"/>
                </a:solidFill>
                <a:highlight>
                  <a:srgbClr val="FFFFFF"/>
                </a:highlight>
                <a:latin typeface="Helvetica Neue Light"/>
                <a:ea typeface="Helvetica Neue Light"/>
                <a:cs typeface="Helvetica Neue Light"/>
                <a:sym typeface="Helvetica Neue Light"/>
              </a:rPr>
              <a:t>en desarrollo de software ninguna solución es infalible, y mucho depende del contexto, por lo cual si tu resolución presenta un funcionalidad  similar o mejor a la propuesta en el booklet, ¡felicidades, resolviste la actividad!. </a:t>
            </a:r>
            <a:endParaRPr>
              <a:solidFill>
                <a:schemeClr val="dk1"/>
              </a:solidFill>
              <a:highlight>
                <a:srgbClr val="FFFFFF"/>
              </a:highlight>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b="1" i="1" lang="es-419">
                <a:solidFill>
                  <a:schemeClr val="dk1"/>
                </a:solidFill>
                <a:highlight>
                  <a:srgbClr val="E0FF00"/>
                </a:highlight>
                <a:latin typeface="Helvetica Neue"/>
                <a:ea typeface="Helvetica Neue"/>
                <a:cs typeface="Helvetica Neue"/>
                <a:sym typeface="Helvetica Neue"/>
              </a:rPr>
              <a:t>Scripts:</a:t>
            </a:r>
            <a:r>
              <a:rPr lang="es-419">
                <a:solidFill>
                  <a:schemeClr val="dk1"/>
                </a:solidFill>
                <a:highlight>
                  <a:srgbClr val="FFFFFF"/>
                </a:highlight>
                <a:latin typeface="Helvetica Neue Light"/>
                <a:ea typeface="Helvetica Neue Light"/>
                <a:cs typeface="Helvetica Neue Light"/>
                <a:sym typeface="Helvetica Neue Light"/>
              </a:rPr>
              <a:t> por cada actividad, contamos con un script de referencia, con el cual puedes comparar si lo que codificaste es similar a la funcionalidad esperada.</a:t>
            </a:r>
            <a:endParaRPr>
              <a:solidFill>
                <a:schemeClr val="dk1"/>
              </a:solidFill>
              <a:highlight>
                <a:srgbClr val="FFFFFF"/>
              </a:highlight>
              <a:latin typeface="Helvetica Neue Light"/>
              <a:ea typeface="Helvetica Neue Light"/>
              <a:cs typeface="Helvetica Neue Light"/>
              <a:sym typeface="Helvetica Neue Light"/>
            </a:endParaRPr>
          </a:p>
        </p:txBody>
      </p:sp>
      <p:pic>
        <p:nvPicPr>
          <p:cNvPr id="63" name="Google Shape;63;p14"/>
          <p:cNvPicPr preferRelativeResize="0"/>
          <p:nvPr/>
        </p:nvPicPr>
        <p:blipFill>
          <a:blip r:embed="rId4">
            <a:alphaModFix/>
          </a:blip>
          <a:stretch>
            <a:fillRect/>
          </a:stretch>
        </p:blipFill>
        <p:spPr>
          <a:xfrm>
            <a:off x="7726200" y="4730625"/>
            <a:ext cx="1186526" cy="3306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2"/>
          <p:cNvSpPr txBox="1"/>
          <p:nvPr/>
        </p:nvSpPr>
        <p:spPr>
          <a:xfrm>
            <a:off x="4500125" y="1314113"/>
            <a:ext cx="4424100" cy="3287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Solicitar al usuario un (1) número.</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Si el valor está entre dos números, efectuar una de las siguientes salidas, según corresponda: </a:t>
            </a:r>
            <a:endParaRPr sz="1800">
              <a:solidFill>
                <a:schemeClr val="dk1"/>
              </a:solidFill>
              <a:highlight>
                <a:schemeClr val="lt1"/>
              </a:highlight>
              <a:latin typeface="Helvetica Neue Light"/>
              <a:ea typeface="Helvetica Neue Light"/>
              <a:cs typeface="Helvetica Neue Light"/>
              <a:sym typeface="Helvetica Neue Light"/>
            </a:endParaRPr>
          </a:p>
          <a:p>
            <a:pPr indent="-317500" lvl="0" marL="457200" rtl="0" algn="just">
              <a:lnSpc>
                <a:spcPct val="115000"/>
              </a:lnSpc>
              <a:spcBef>
                <a:spcPts val="1000"/>
              </a:spcBef>
              <a:spcAft>
                <a:spcPts val="0"/>
              </a:spcAft>
              <a:buClr>
                <a:schemeClr val="dk1"/>
              </a:buClr>
              <a:buSzPts val="1400"/>
              <a:buFont typeface="Helvetica Neue Light"/>
              <a:buChar char="●"/>
            </a:pPr>
            <a:r>
              <a:rPr lang="es-419">
                <a:solidFill>
                  <a:schemeClr val="dk1"/>
                </a:solidFill>
                <a:highlight>
                  <a:schemeClr val="lt1"/>
                </a:highlight>
                <a:latin typeface="Helvetica Neue Light"/>
                <a:ea typeface="Helvetica Neue Light"/>
                <a:cs typeface="Helvetica Neue Light"/>
                <a:sym typeface="Helvetica Neue Light"/>
              </a:rPr>
              <a:t>“Presupuesto bajo” si está entre 0 y 1000.</a:t>
            </a:r>
            <a:endParaRPr>
              <a:solidFill>
                <a:schemeClr val="dk1"/>
              </a:solidFill>
              <a:highlight>
                <a:schemeClr val="lt1"/>
              </a:highlight>
              <a:latin typeface="Helvetica Neue Light"/>
              <a:ea typeface="Helvetica Neue Light"/>
              <a:cs typeface="Helvetica Neue Light"/>
              <a:sym typeface="Helvetica Neue Light"/>
            </a:endParaRPr>
          </a:p>
          <a:p>
            <a:pPr indent="-317500" lvl="0" marL="457200" rtl="0" algn="just">
              <a:lnSpc>
                <a:spcPct val="115000"/>
              </a:lnSpc>
              <a:spcBef>
                <a:spcPts val="0"/>
              </a:spcBef>
              <a:spcAft>
                <a:spcPts val="0"/>
              </a:spcAft>
              <a:buClr>
                <a:schemeClr val="dk1"/>
              </a:buClr>
              <a:buSzPts val="1400"/>
              <a:buFont typeface="Helvetica Neue Light"/>
              <a:buChar char="●"/>
            </a:pPr>
            <a:r>
              <a:rPr lang="es-419">
                <a:solidFill>
                  <a:schemeClr val="dk1"/>
                </a:solidFill>
                <a:highlight>
                  <a:schemeClr val="lt1"/>
                </a:highlight>
                <a:latin typeface="Helvetica Neue Light"/>
                <a:ea typeface="Helvetica Neue Light"/>
                <a:cs typeface="Helvetica Neue Light"/>
                <a:sym typeface="Helvetica Neue Light"/>
              </a:rPr>
              <a:t>“Presupuesto medio” si está entre 1001 y 3000.</a:t>
            </a:r>
            <a:endParaRPr>
              <a:solidFill>
                <a:schemeClr val="dk1"/>
              </a:solidFill>
              <a:highlight>
                <a:schemeClr val="lt1"/>
              </a:highlight>
              <a:latin typeface="Helvetica Neue Light"/>
              <a:ea typeface="Helvetica Neue Light"/>
              <a:cs typeface="Helvetica Neue Light"/>
              <a:sym typeface="Helvetica Neue Light"/>
            </a:endParaRPr>
          </a:p>
          <a:p>
            <a:pPr indent="-317500" lvl="0" marL="457200" rtl="0" algn="just">
              <a:lnSpc>
                <a:spcPct val="115000"/>
              </a:lnSpc>
              <a:spcBef>
                <a:spcPts val="0"/>
              </a:spcBef>
              <a:spcAft>
                <a:spcPts val="0"/>
              </a:spcAft>
              <a:buClr>
                <a:schemeClr val="dk1"/>
              </a:buClr>
              <a:buSzPts val="1400"/>
              <a:buFont typeface="Helvetica Neue Light"/>
              <a:buChar char="●"/>
            </a:pPr>
            <a:r>
              <a:rPr lang="es-419">
                <a:solidFill>
                  <a:schemeClr val="dk1"/>
                </a:solidFill>
                <a:highlight>
                  <a:schemeClr val="lt1"/>
                </a:highlight>
                <a:latin typeface="Helvetica Neue Light"/>
                <a:ea typeface="Helvetica Neue Light"/>
                <a:cs typeface="Helvetica Neue Light"/>
                <a:sym typeface="Helvetica Neue Light"/>
              </a:rPr>
              <a:t>“Presupuesto alto” si es  mayor que 3000.</a:t>
            </a:r>
            <a:endParaRPr>
              <a:solidFill>
                <a:schemeClr val="dk1"/>
              </a:solidFill>
              <a:highlight>
                <a:schemeClr val="lt1"/>
              </a:highlight>
              <a:latin typeface="Helvetica Neue Light"/>
              <a:ea typeface="Helvetica Neue Light"/>
              <a:cs typeface="Helvetica Neue Light"/>
              <a:sym typeface="Helvetica Neue Light"/>
            </a:endParaRPr>
          </a:p>
          <a:p>
            <a:pPr indent="0" lvl="0" marL="457200" rtl="0" algn="just">
              <a:lnSpc>
                <a:spcPct val="115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227" name="Google Shape;227;p32"/>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PRESUPUESTO</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228" name="Google Shape;228;p32"/>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229" name="Google Shape;229;p32"/>
          <p:cNvPicPr preferRelativeResize="0"/>
          <p:nvPr/>
        </p:nvPicPr>
        <p:blipFill rotWithShape="1">
          <a:blip r:embed="rId4">
            <a:alphaModFix/>
          </a:blip>
          <a:srcRect b="0" l="13474" r="13766" t="0"/>
          <a:stretch/>
        </p:blipFill>
        <p:spPr>
          <a:xfrm>
            <a:off x="0" y="0"/>
            <a:ext cx="4346225" cy="5143500"/>
          </a:xfrm>
          <a:prstGeom prst="rect">
            <a:avLst/>
          </a:prstGeom>
          <a:noFill/>
          <a:ln>
            <a:noFill/>
          </a:ln>
        </p:spPr>
      </p:pic>
      <p:sp>
        <p:nvSpPr>
          <p:cNvPr id="230" name="Google Shape;230;p32"/>
          <p:cNvSpPr txBox="1"/>
          <p:nvPr/>
        </p:nvSpPr>
        <p:spPr>
          <a:xfrm>
            <a:off x="4500125" y="3642650"/>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Para determinar si un número está entre otros dos (intervalo), hay que usar las comparaciones menor que (&lt;) y mayor que (&gt;). </a:t>
            </a:r>
            <a:endParaRPr sz="1200">
              <a:latin typeface="Didact Gothic"/>
              <a:ea typeface="Didact Gothic"/>
              <a:cs typeface="Didact Gothic"/>
              <a:sym typeface="Didact Gothic"/>
            </a:endParaRPr>
          </a:p>
        </p:txBody>
      </p:sp>
      <p:pic>
        <p:nvPicPr>
          <p:cNvPr id="231" name="Google Shape;231;p32"/>
          <p:cNvPicPr preferRelativeResize="0"/>
          <p:nvPr/>
        </p:nvPicPr>
        <p:blipFill rotWithShape="1">
          <a:blip r:embed="rId5">
            <a:alphaModFix/>
          </a:blip>
          <a:srcRect b="11598" l="20899" r="21303" t="9174"/>
          <a:stretch/>
        </p:blipFill>
        <p:spPr>
          <a:xfrm>
            <a:off x="4572000" y="3825200"/>
            <a:ext cx="407325" cy="558300"/>
          </a:xfrm>
          <a:prstGeom prst="rect">
            <a:avLst/>
          </a:prstGeom>
          <a:noFill/>
          <a:ln>
            <a:noFill/>
          </a:ln>
        </p:spPr>
      </p:pic>
      <p:pic>
        <p:nvPicPr>
          <p:cNvPr id="232" name="Google Shape;232;p32"/>
          <p:cNvPicPr preferRelativeResize="0"/>
          <p:nvPr/>
        </p:nvPicPr>
        <p:blipFill>
          <a:blip r:embed="rId6">
            <a:alphaModFix/>
          </a:blip>
          <a:stretch>
            <a:fillRect/>
          </a:stretch>
        </p:blipFill>
        <p:spPr>
          <a:xfrm>
            <a:off x="7785150" y="4710625"/>
            <a:ext cx="1186526" cy="330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3"/>
          <p:cNvSpPr txBox="1"/>
          <p:nvPr/>
        </p:nvSpPr>
        <p:spPr>
          <a:xfrm>
            <a:off x="4329375" y="1071888"/>
            <a:ext cx="4626900" cy="3287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600">
                <a:solidFill>
                  <a:schemeClr val="dk1"/>
                </a:solidFill>
                <a:highlight>
                  <a:schemeClr val="lt1"/>
                </a:highlight>
                <a:latin typeface="Helvetica Neue Light"/>
                <a:ea typeface="Helvetica Neue Light"/>
                <a:cs typeface="Helvetica Neue Light"/>
                <a:sym typeface="Helvetica Neue Light"/>
              </a:rPr>
              <a:t>Solicitar al usuario cuatro (4) productos de almacén.</a:t>
            </a:r>
            <a:r>
              <a:rPr lang="es-419" sz="1600">
                <a:solidFill>
                  <a:schemeClr val="dk1"/>
                </a:solidFill>
                <a:latin typeface="Helvetica Neue Light"/>
                <a:ea typeface="Helvetica Neue Light"/>
                <a:cs typeface="Helvetica Neue Light"/>
                <a:sym typeface="Helvetica Neue Light"/>
              </a:rPr>
              <a:t> Si</a:t>
            </a:r>
            <a:r>
              <a:rPr lang="es-419" sz="1600">
                <a:solidFill>
                  <a:schemeClr val="dk1"/>
                </a:solidFill>
                <a:highlight>
                  <a:schemeClr val="lt1"/>
                </a:highlight>
                <a:latin typeface="Helvetica Neue Light"/>
                <a:ea typeface="Helvetica Neue Light"/>
                <a:cs typeface="Helvetica Neue Light"/>
                <a:sym typeface="Helvetica Neue Light"/>
              </a:rPr>
              <a:t> todos los elementos fueron cargados, realizar una única salida compuesta por el listado de productos. Caso contrario, la salida será </a:t>
            </a:r>
            <a:r>
              <a:rPr lang="es-419" sz="1600">
                <a:solidFill>
                  <a:schemeClr val="dk1"/>
                </a:solidFill>
                <a:highlight>
                  <a:srgbClr val="E0FF00"/>
                </a:highlight>
                <a:latin typeface="Helvetica Neue Light"/>
                <a:ea typeface="Helvetica Neue Light"/>
                <a:cs typeface="Helvetica Neue Light"/>
                <a:sym typeface="Helvetica Neue Light"/>
              </a:rPr>
              <a:t>“Error: Es necesario cargar todos los productos”</a:t>
            </a:r>
            <a:r>
              <a:rPr lang="es-419" sz="1600">
                <a:solidFill>
                  <a:schemeClr val="dk1"/>
                </a:solidFill>
                <a:highlight>
                  <a:schemeClr val="lt1"/>
                </a:highlight>
                <a:latin typeface="Helvetica Neue Light"/>
                <a:ea typeface="Helvetica Neue Light"/>
                <a:cs typeface="Helvetica Neue Light"/>
                <a:sym typeface="Helvetica Neue Light"/>
              </a:rPr>
              <a:t>.</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100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238" name="Google Shape;238;p33"/>
          <p:cNvSpPr txBox="1"/>
          <p:nvPr/>
        </p:nvSpPr>
        <p:spPr>
          <a:xfrm>
            <a:off x="4523225" y="828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VACÍO</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239" name="Google Shape;239;p33"/>
          <p:cNvPicPr preferRelativeResize="0"/>
          <p:nvPr/>
        </p:nvPicPr>
        <p:blipFill rotWithShape="1">
          <a:blip r:embed="rId3">
            <a:alphaModFix/>
          </a:blip>
          <a:srcRect b="0" l="0" r="0" t="0"/>
          <a:stretch/>
        </p:blipFill>
        <p:spPr>
          <a:xfrm>
            <a:off x="8229825" y="213300"/>
            <a:ext cx="726450" cy="728091"/>
          </a:xfrm>
          <a:prstGeom prst="rect">
            <a:avLst/>
          </a:prstGeom>
          <a:noFill/>
          <a:ln>
            <a:noFill/>
          </a:ln>
        </p:spPr>
      </p:pic>
      <p:pic>
        <p:nvPicPr>
          <p:cNvPr id="240" name="Google Shape;240;p33"/>
          <p:cNvPicPr preferRelativeResize="0"/>
          <p:nvPr/>
        </p:nvPicPr>
        <p:blipFill rotWithShape="1">
          <a:blip r:embed="rId4">
            <a:alphaModFix/>
          </a:blip>
          <a:srcRect b="0" l="16326" r="15701" t="0"/>
          <a:stretch/>
        </p:blipFill>
        <p:spPr>
          <a:xfrm>
            <a:off x="0" y="0"/>
            <a:ext cx="4209425" cy="5187225"/>
          </a:xfrm>
          <a:prstGeom prst="rect">
            <a:avLst/>
          </a:prstGeom>
          <a:noFill/>
          <a:ln>
            <a:noFill/>
          </a:ln>
        </p:spPr>
      </p:pic>
      <p:sp>
        <p:nvSpPr>
          <p:cNvPr id="241" name="Google Shape;241;p33"/>
          <p:cNvSpPr txBox="1"/>
          <p:nvPr/>
        </p:nvSpPr>
        <p:spPr>
          <a:xfrm>
            <a:off x="4423125" y="3124650"/>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Para asegurarnos de que una variable string no esté vacía, podemos comparar (variable != ""). Luego, agrupar estas validaciones en un if, con el operador booleano  &amp;&amp; (and)</a:t>
            </a:r>
            <a:endParaRPr sz="1200">
              <a:latin typeface="Didact Gothic"/>
              <a:ea typeface="Didact Gothic"/>
              <a:cs typeface="Didact Gothic"/>
              <a:sym typeface="Didact Gothic"/>
            </a:endParaRPr>
          </a:p>
        </p:txBody>
      </p:sp>
      <p:pic>
        <p:nvPicPr>
          <p:cNvPr id="242" name="Google Shape;242;p33"/>
          <p:cNvPicPr preferRelativeResize="0"/>
          <p:nvPr/>
        </p:nvPicPr>
        <p:blipFill rotWithShape="1">
          <a:blip r:embed="rId5">
            <a:alphaModFix/>
          </a:blip>
          <a:srcRect b="11598" l="20899" r="21303" t="9174"/>
          <a:stretch/>
        </p:blipFill>
        <p:spPr>
          <a:xfrm>
            <a:off x="4495000" y="3307200"/>
            <a:ext cx="407325" cy="558300"/>
          </a:xfrm>
          <a:prstGeom prst="rect">
            <a:avLst/>
          </a:prstGeom>
          <a:noFill/>
          <a:ln>
            <a:noFill/>
          </a:ln>
        </p:spPr>
      </p:pic>
      <p:pic>
        <p:nvPicPr>
          <p:cNvPr id="243" name="Google Shape;243;p33"/>
          <p:cNvPicPr preferRelativeResize="0"/>
          <p:nvPr/>
        </p:nvPicPr>
        <p:blipFill>
          <a:blip r:embed="rId6">
            <a:alphaModFix/>
          </a:blip>
          <a:stretch>
            <a:fillRect/>
          </a:stretch>
        </p:blipFill>
        <p:spPr>
          <a:xfrm>
            <a:off x="7706525" y="4774325"/>
            <a:ext cx="1186526" cy="330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7" name="Shape 247"/>
        <p:cNvGrpSpPr/>
        <p:nvPr/>
      </p:nvGrpSpPr>
      <p:grpSpPr>
        <a:xfrm>
          <a:off x="0" y="0"/>
          <a:ext cx="0" cy="0"/>
          <a:chOff x="0" y="0"/>
          <a:chExt cx="0" cy="0"/>
        </a:xfrm>
      </p:grpSpPr>
      <p:pic>
        <p:nvPicPr>
          <p:cNvPr id="248" name="Google Shape;248;p34"/>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249" name="Google Shape;249;p34"/>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53" name="Shape 253"/>
        <p:cNvGrpSpPr/>
        <p:nvPr/>
      </p:nvGrpSpPr>
      <p:grpSpPr>
        <a:xfrm>
          <a:off x="0" y="0"/>
          <a:ext cx="0" cy="0"/>
          <a:chOff x="0" y="0"/>
          <a:chExt cx="0" cy="0"/>
        </a:xfrm>
      </p:grpSpPr>
      <p:sp>
        <p:nvSpPr>
          <p:cNvPr id="254" name="Google Shape;254;p3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255" name="Google Shape;255;p35"/>
          <p:cNvSpPr txBox="1"/>
          <p:nvPr/>
        </p:nvSpPr>
        <p:spPr>
          <a:xfrm>
            <a:off x="667200" y="1747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256" name="Google Shape;256;p35"/>
          <p:cNvSpPr txBox="1"/>
          <p:nvPr/>
        </p:nvSpPr>
        <p:spPr>
          <a:xfrm>
            <a:off x="596100" y="1268650"/>
            <a:ext cx="7880700" cy="2877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800">
                <a:solidFill>
                  <a:srgbClr val="F286C4"/>
                </a:solidFill>
                <a:latin typeface="Courier New"/>
                <a:ea typeface="Courier New"/>
                <a:cs typeface="Courier New"/>
                <a:sym typeface="Courier New"/>
              </a:rPr>
              <a:t>let</a:t>
            </a:r>
            <a:r>
              <a:rPr lang="es-419" sz="1800">
                <a:solidFill>
                  <a:srgbClr val="F6F6F4"/>
                </a:solidFill>
                <a:latin typeface="Courier New"/>
                <a:ea typeface="Courier New"/>
                <a:cs typeface="Courier New"/>
                <a:sym typeface="Courier New"/>
              </a:rPr>
              <a:t> entrada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prompt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INGRESAR UN  NOMBRE</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286C4"/>
                </a:solidFill>
                <a:latin typeface="Courier New"/>
                <a:ea typeface="Courier New"/>
                <a:cs typeface="Courier New"/>
                <a:sym typeface="Courier New"/>
              </a:rPr>
              <a:t>let</a:t>
            </a:r>
            <a:r>
              <a:rPr lang="es-419" sz="1800">
                <a:solidFill>
                  <a:srgbClr val="F6F6F4"/>
                </a:solidFill>
                <a:latin typeface="Courier New"/>
                <a:ea typeface="Courier New"/>
                <a:cs typeface="Courier New"/>
                <a:sym typeface="Courier New"/>
              </a:rPr>
              <a:t> nombre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BART</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286C4"/>
                </a:solidFill>
                <a:latin typeface="Courier New"/>
                <a:ea typeface="Courier New"/>
                <a:cs typeface="Courier New"/>
                <a:sym typeface="Courier New"/>
              </a:rPr>
              <a:t>if</a:t>
            </a:r>
            <a:r>
              <a:rPr lang="es-419" sz="1800">
                <a:solidFill>
                  <a:srgbClr val="F6F6F4"/>
                </a:solidFill>
                <a:latin typeface="Courier New"/>
                <a:ea typeface="Courier New"/>
                <a:cs typeface="Courier New"/>
                <a:sym typeface="Courier New"/>
              </a:rPr>
              <a:t> (entrada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nombre) {</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alert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FUI YO</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6F6F4"/>
                </a:solidFill>
                <a:latin typeface="Courier New"/>
                <a:ea typeface="Courier New"/>
                <a:cs typeface="Courier New"/>
                <a:sym typeface="Courier New"/>
              </a:rPr>
              <a:t>} </a:t>
            </a:r>
            <a:r>
              <a:rPr lang="es-419" sz="1800">
                <a:solidFill>
                  <a:srgbClr val="F286C4"/>
                </a:solidFill>
                <a:latin typeface="Courier New"/>
                <a:ea typeface="Courier New"/>
                <a:cs typeface="Courier New"/>
                <a:sym typeface="Courier New"/>
              </a:rPr>
              <a:t>else</a:t>
            </a:r>
            <a:r>
              <a:rPr lang="es-419" sz="1800">
                <a:solidFill>
                  <a:srgbClr val="F6F6F4"/>
                </a:solidFill>
                <a:latin typeface="Courier New"/>
                <a:ea typeface="Courier New"/>
                <a:cs typeface="Courier New"/>
                <a:sym typeface="Courier New"/>
              </a:rPr>
              <a:t> {</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alert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YO NO FUI</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257" name="Google Shape;257;p35"/>
          <p:cNvPicPr preferRelativeResize="0"/>
          <p:nvPr/>
        </p:nvPicPr>
        <p:blipFill>
          <a:blip r:embed="rId3">
            <a:alphaModFix/>
          </a:blip>
          <a:stretch>
            <a:fillRect/>
          </a:stretch>
        </p:blipFill>
        <p:spPr>
          <a:xfrm>
            <a:off x="7793250" y="4766225"/>
            <a:ext cx="1186526" cy="330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61" name="Shape 261"/>
        <p:cNvGrpSpPr/>
        <p:nvPr/>
      </p:nvGrpSpPr>
      <p:grpSpPr>
        <a:xfrm>
          <a:off x="0" y="0"/>
          <a:ext cx="0" cy="0"/>
          <a:chOff x="0" y="0"/>
          <a:chExt cx="0" cy="0"/>
        </a:xfrm>
      </p:grpSpPr>
      <p:sp>
        <p:nvSpPr>
          <p:cNvPr id="262" name="Google Shape;262;p36"/>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263" name="Google Shape;263;p36"/>
          <p:cNvSpPr txBox="1"/>
          <p:nvPr/>
        </p:nvSpPr>
        <p:spPr>
          <a:xfrm>
            <a:off x="667200" y="1747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264" name="Google Shape;264;p36"/>
          <p:cNvSpPr txBox="1"/>
          <p:nvPr/>
        </p:nvSpPr>
        <p:spPr>
          <a:xfrm>
            <a:off x="596100" y="1268650"/>
            <a:ext cx="7880700" cy="2877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800">
                <a:solidFill>
                  <a:srgbClr val="F286C4"/>
                </a:solidFill>
                <a:latin typeface="Courier New"/>
                <a:ea typeface="Courier New"/>
                <a:cs typeface="Courier New"/>
                <a:sym typeface="Courier New"/>
              </a:rPr>
              <a:t>let</a:t>
            </a:r>
            <a:r>
              <a:rPr lang="es-419" sz="1800">
                <a:solidFill>
                  <a:srgbClr val="F6F6F4"/>
                </a:solidFill>
                <a:latin typeface="Courier New"/>
                <a:ea typeface="Courier New"/>
                <a:cs typeface="Courier New"/>
                <a:sym typeface="Courier New"/>
              </a:rPr>
              <a:t> entrada2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prompt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INGRESAR UN  TECLA</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286C4"/>
                </a:solidFill>
                <a:latin typeface="Courier New"/>
                <a:ea typeface="Courier New"/>
                <a:cs typeface="Courier New"/>
                <a:sym typeface="Courier New"/>
              </a:rPr>
              <a:t>if</a:t>
            </a:r>
            <a:r>
              <a:rPr lang="es-419" sz="1800">
                <a:solidFill>
                  <a:srgbClr val="F6F6F4"/>
                </a:solidFill>
                <a:latin typeface="Courier New"/>
                <a:ea typeface="Courier New"/>
                <a:cs typeface="Courier New"/>
                <a:sym typeface="Courier New"/>
              </a:rPr>
              <a:t> ((entrada2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y</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(entrada2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Y</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alert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CORRECTO</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6F6F4"/>
                </a:solidFill>
                <a:latin typeface="Courier New"/>
                <a:ea typeface="Courier New"/>
                <a:cs typeface="Courier New"/>
                <a:sym typeface="Courier New"/>
              </a:rPr>
              <a:t>} </a:t>
            </a:r>
            <a:r>
              <a:rPr lang="es-419" sz="1800">
                <a:solidFill>
                  <a:srgbClr val="F286C4"/>
                </a:solidFill>
                <a:latin typeface="Courier New"/>
                <a:ea typeface="Courier New"/>
                <a:cs typeface="Courier New"/>
                <a:sym typeface="Courier New"/>
              </a:rPr>
              <a:t>else</a:t>
            </a:r>
            <a:r>
              <a:rPr lang="es-419" sz="1800">
                <a:solidFill>
                  <a:srgbClr val="F6F6F4"/>
                </a:solidFill>
                <a:latin typeface="Courier New"/>
                <a:ea typeface="Courier New"/>
                <a:cs typeface="Courier New"/>
                <a:sym typeface="Courier New"/>
              </a:rPr>
              <a:t> {</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alert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ERROR</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265" name="Google Shape;265;p36"/>
          <p:cNvPicPr preferRelativeResize="0"/>
          <p:nvPr/>
        </p:nvPicPr>
        <p:blipFill>
          <a:blip r:embed="rId3">
            <a:alphaModFix/>
          </a:blip>
          <a:stretch>
            <a:fillRect/>
          </a:stretch>
        </p:blipFill>
        <p:spPr>
          <a:xfrm>
            <a:off x="7793250" y="4766225"/>
            <a:ext cx="1186526" cy="330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69" name="Shape 269"/>
        <p:cNvGrpSpPr/>
        <p:nvPr/>
      </p:nvGrpSpPr>
      <p:grpSpPr>
        <a:xfrm>
          <a:off x="0" y="0"/>
          <a:ext cx="0" cy="0"/>
          <a:chOff x="0" y="0"/>
          <a:chExt cx="0" cy="0"/>
        </a:xfrm>
      </p:grpSpPr>
      <p:sp>
        <p:nvSpPr>
          <p:cNvPr id="270" name="Google Shape;270;p37"/>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271" name="Google Shape;271;p37"/>
          <p:cNvSpPr txBox="1"/>
          <p:nvPr/>
        </p:nvSpPr>
        <p:spPr>
          <a:xfrm>
            <a:off x="631650" y="-611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272" name="Google Shape;272;p37"/>
          <p:cNvSpPr txBox="1"/>
          <p:nvPr/>
        </p:nvSpPr>
        <p:spPr>
          <a:xfrm>
            <a:off x="596100" y="653400"/>
            <a:ext cx="7880700" cy="4490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entrada3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UN NUMERO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if</a:t>
            </a:r>
            <a:r>
              <a:rPr lang="es-419" sz="1600">
                <a:solidFill>
                  <a:srgbClr val="F6F6F4"/>
                </a:solidFill>
                <a:latin typeface="Courier New"/>
                <a:ea typeface="Courier New"/>
                <a:cs typeface="Courier New"/>
                <a:sym typeface="Courier New"/>
              </a:rPr>
              <a:t> (entrada3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1</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ELEGISTE A HOMERO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else</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if</a:t>
            </a:r>
            <a:r>
              <a:rPr lang="es-419" sz="1600">
                <a:solidFill>
                  <a:srgbClr val="F6F6F4"/>
                </a:solidFill>
                <a:latin typeface="Courier New"/>
                <a:ea typeface="Courier New"/>
                <a:cs typeface="Courier New"/>
                <a:sym typeface="Courier New"/>
              </a:rPr>
              <a:t> (entrada3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2</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ELEGISTE A MARGE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else</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if</a:t>
            </a:r>
            <a:r>
              <a:rPr lang="es-419" sz="1600">
                <a:solidFill>
                  <a:srgbClr val="F6F6F4"/>
                </a:solidFill>
                <a:latin typeface="Courier New"/>
                <a:ea typeface="Courier New"/>
                <a:cs typeface="Courier New"/>
                <a:sym typeface="Courier New"/>
              </a:rPr>
              <a:t> (entrada3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3</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ELEGISTE A BART</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else</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if</a:t>
            </a:r>
            <a:r>
              <a:rPr lang="es-419" sz="1600">
                <a:solidFill>
                  <a:srgbClr val="F6F6F4"/>
                </a:solidFill>
                <a:latin typeface="Courier New"/>
                <a:ea typeface="Courier New"/>
                <a:cs typeface="Courier New"/>
                <a:sym typeface="Courier New"/>
              </a:rPr>
              <a:t> (entrada3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4</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ELEGISTE A LISA</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else</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ERROR</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273" name="Google Shape;273;p37"/>
          <p:cNvPicPr preferRelativeResize="0"/>
          <p:nvPr/>
        </p:nvPicPr>
        <p:blipFill>
          <a:blip r:embed="rId3">
            <a:alphaModFix/>
          </a:blip>
          <a:stretch>
            <a:fillRect/>
          </a:stretch>
        </p:blipFill>
        <p:spPr>
          <a:xfrm>
            <a:off x="7863100" y="4766225"/>
            <a:ext cx="1186526" cy="330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77" name="Shape 277"/>
        <p:cNvGrpSpPr/>
        <p:nvPr/>
      </p:nvGrpSpPr>
      <p:grpSpPr>
        <a:xfrm>
          <a:off x="0" y="0"/>
          <a:ext cx="0" cy="0"/>
          <a:chOff x="0" y="0"/>
          <a:chExt cx="0" cy="0"/>
        </a:xfrm>
      </p:grpSpPr>
      <p:sp>
        <p:nvSpPr>
          <p:cNvPr id="278" name="Google Shape;278;p3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279" name="Google Shape;279;p38"/>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280" name="Google Shape;280;p38"/>
          <p:cNvSpPr txBox="1"/>
          <p:nvPr/>
        </p:nvSpPr>
        <p:spPr>
          <a:xfrm>
            <a:off x="631650" y="1151150"/>
            <a:ext cx="7880700" cy="3903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entrada4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parseFloat</a:t>
            </a:r>
            <a:r>
              <a:rPr lang="es-419" sz="1600">
                <a:solidFill>
                  <a:srgbClr val="F6F6F4"/>
                </a:solidFill>
                <a:latin typeface="Courier New"/>
                <a:ea typeface="Courier New"/>
                <a:cs typeface="Courier New"/>
                <a:sym typeface="Courier New"/>
              </a:rPr>
              <a:t>(</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UN NUMERO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if</a:t>
            </a:r>
            <a:r>
              <a:rPr lang="es-419" sz="1600">
                <a:solidFill>
                  <a:srgbClr val="F6F6F4"/>
                </a:solidFill>
                <a:latin typeface="Courier New"/>
                <a:ea typeface="Courier New"/>
                <a:cs typeface="Courier New"/>
                <a:sym typeface="Courier New"/>
              </a:rPr>
              <a:t> ((entrada4 </a:t>
            </a:r>
            <a:r>
              <a:rPr lang="es-419" sz="1600">
                <a:solidFill>
                  <a:srgbClr val="F286C4"/>
                </a:solidFill>
                <a:latin typeface="Courier New"/>
                <a:ea typeface="Courier New"/>
                <a:cs typeface="Courier New"/>
                <a:sym typeface="Courier New"/>
              </a:rPr>
              <a:t>&gt;=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&amp;&amp;</a:t>
            </a:r>
            <a:r>
              <a:rPr lang="es-419" sz="1600">
                <a:solidFill>
                  <a:srgbClr val="F6F6F4"/>
                </a:solidFill>
                <a:latin typeface="Courier New"/>
                <a:ea typeface="Courier New"/>
                <a:cs typeface="Courier New"/>
                <a:sym typeface="Courier New"/>
              </a:rPr>
              <a:t> (entrada4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1000</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PRESUPUESTO BAJO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else</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if</a:t>
            </a:r>
            <a:r>
              <a:rPr lang="es-419" sz="1600">
                <a:solidFill>
                  <a:srgbClr val="F6F6F4"/>
                </a:solidFill>
                <a:latin typeface="Courier New"/>
                <a:ea typeface="Courier New"/>
                <a:cs typeface="Courier New"/>
                <a:sym typeface="Courier New"/>
              </a:rPr>
              <a:t> ((entrada4 </a:t>
            </a:r>
            <a:r>
              <a:rPr lang="es-419" sz="1600">
                <a:solidFill>
                  <a:srgbClr val="F286C4"/>
                </a:solidFill>
                <a:latin typeface="Courier New"/>
                <a:ea typeface="Courier New"/>
                <a:cs typeface="Courier New"/>
                <a:sym typeface="Courier New"/>
              </a:rPr>
              <a:t>&gt;=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1001</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&amp;&amp;</a:t>
            </a:r>
            <a:r>
              <a:rPr lang="es-419" sz="1600">
                <a:solidFill>
                  <a:srgbClr val="F6F6F4"/>
                </a:solidFill>
                <a:latin typeface="Courier New"/>
                <a:ea typeface="Courier New"/>
                <a:cs typeface="Courier New"/>
                <a:sym typeface="Courier New"/>
              </a:rPr>
              <a:t> (entrada4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3000</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PRESUPUESTO MEDIO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else</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if</a:t>
            </a:r>
            <a:r>
              <a:rPr lang="es-419" sz="1600">
                <a:solidFill>
                  <a:srgbClr val="F6F6F4"/>
                </a:solidFill>
                <a:latin typeface="Courier New"/>
                <a:ea typeface="Courier New"/>
                <a:cs typeface="Courier New"/>
                <a:sym typeface="Courier New"/>
              </a:rPr>
              <a:t> (entrada4 </a:t>
            </a:r>
            <a:r>
              <a:rPr lang="es-419" sz="1600">
                <a:solidFill>
                  <a:srgbClr val="F286C4"/>
                </a:solidFill>
                <a:latin typeface="Courier New"/>
                <a:ea typeface="Courier New"/>
                <a:cs typeface="Courier New"/>
                <a:sym typeface="Courier New"/>
              </a:rPr>
              <a:t>&gt;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3000</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PRESUPUESTO ALTO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else</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ERROR</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281" name="Google Shape;281;p38"/>
          <p:cNvPicPr preferRelativeResize="0"/>
          <p:nvPr/>
        </p:nvPicPr>
        <p:blipFill>
          <a:blip r:embed="rId3">
            <a:alphaModFix/>
          </a:blip>
          <a:stretch>
            <a:fillRect/>
          </a:stretch>
        </p:blipFill>
        <p:spPr>
          <a:xfrm>
            <a:off x="7863100" y="4766225"/>
            <a:ext cx="1186526" cy="330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85" name="Shape 285"/>
        <p:cNvGrpSpPr/>
        <p:nvPr/>
      </p:nvGrpSpPr>
      <p:grpSpPr>
        <a:xfrm>
          <a:off x="0" y="0"/>
          <a:ext cx="0" cy="0"/>
          <a:chOff x="0" y="0"/>
          <a:chExt cx="0" cy="0"/>
        </a:xfrm>
      </p:grpSpPr>
      <p:sp>
        <p:nvSpPr>
          <p:cNvPr id="286" name="Google Shape;286;p39"/>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287" name="Google Shape;287;p39"/>
          <p:cNvSpPr txBox="1"/>
          <p:nvPr/>
        </p:nvSpPr>
        <p:spPr>
          <a:xfrm>
            <a:off x="631650" y="-611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288" name="Google Shape;288;p39"/>
          <p:cNvSpPr txBox="1"/>
          <p:nvPr/>
        </p:nvSpPr>
        <p:spPr>
          <a:xfrm>
            <a:off x="569900" y="862625"/>
            <a:ext cx="8518800" cy="3903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producto1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INGRESAR 1er PRODUCTO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producto2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INGRESAR 2do PRODUCTO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producto3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INGRESAR 3er PRODUCTO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producto4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INGRESAR 4to PRODUCTO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if</a:t>
            </a:r>
            <a:r>
              <a:rPr lang="es-419" sz="1200">
                <a:solidFill>
                  <a:srgbClr val="F6F6F4"/>
                </a:solidFill>
                <a:latin typeface="Courier New"/>
                <a:ea typeface="Courier New"/>
                <a:cs typeface="Courier New"/>
                <a:sym typeface="Courier New"/>
              </a:rPr>
              <a:t> ((producto1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&amp;&amp;</a:t>
            </a:r>
            <a:r>
              <a:rPr lang="es-419" sz="1200">
                <a:solidFill>
                  <a:srgbClr val="F6F6F4"/>
                </a:solidFill>
                <a:latin typeface="Courier New"/>
                <a:ea typeface="Courier New"/>
                <a:cs typeface="Courier New"/>
                <a:sym typeface="Courier New"/>
              </a:rPr>
              <a:t> (producto2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&amp;&amp;</a:t>
            </a:r>
            <a:r>
              <a:rPr lang="es-419" sz="1200">
                <a:solidFill>
                  <a:srgbClr val="F6F6F4"/>
                </a:solidFill>
                <a:latin typeface="Courier New"/>
                <a:ea typeface="Courier New"/>
                <a:cs typeface="Courier New"/>
                <a:sym typeface="Courier New"/>
              </a:rPr>
              <a:t> (producto3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&amp;&amp;</a:t>
            </a:r>
            <a:r>
              <a:rPr lang="es-419" sz="1200">
                <a:solidFill>
                  <a:srgbClr val="F6F6F4"/>
                </a:solidFill>
                <a:latin typeface="Courier New"/>
                <a:ea typeface="Courier New"/>
                <a:cs typeface="Courier New"/>
                <a:sym typeface="Courier New"/>
              </a:rPr>
              <a:t> (producto4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heladera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1)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producto1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endParaRPr sz="12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2)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producto2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endParaRPr sz="12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3)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producto3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endParaRPr sz="12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4)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producto4;</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console</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log</a:t>
            </a:r>
            <a:r>
              <a:rPr lang="es-419" sz="1200">
                <a:solidFill>
                  <a:srgbClr val="F6F6F4"/>
                </a:solidFill>
                <a:latin typeface="Courier New"/>
                <a:ea typeface="Courier New"/>
                <a:cs typeface="Courier New"/>
                <a:sym typeface="Courier New"/>
              </a:rPr>
              <a:t>(heladera);</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else</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console</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log</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ERROR: ES NECESARIO CARGAR TODOS LOS PRODUCTOS</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289" name="Google Shape;289;p39"/>
          <p:cNvPicPr preferRelativeResize="0"/>
          <p:nvPr/>
        </p:nvPicPr>
        <p:blipFill>
          <a:blip r:embed="rId3">
            <a:alphaModFix/>
          </a:blip>
          <a:stretch>
            <a:fillRect/>
          </a:stretch>
        </p:blipFill>
        <p:spPr>
          <a:xfrm>
            <a:off x="7863100" y="4766225"/>
            <a:ext cx="1186526" cy="330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3" name="Shape 293"/>
        <p:cNvGrpSpPr/>
        <p:nvPr/>
      </p:nvGrpSpPr>
      <p:grpSpPr>
        <a:xfrm>
          <a:off x="0" y="0"/>
          <a:ext cx="0" cy="0"/>
          <a:chOff x="0" y="0"/>
          <a:chExt cx="0" cy="0"/>
        </a:xfrm>
      </p:grpSpPr>
      <p:sp>
        <p:nvSpPr>
          <p:cNvPr id="294" name="Google Shape;294;p40"/>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295" name="Google Shape;295;p40"/>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3</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296" name="Google Shape;296;p40"/>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0" name="Shape 300"/>
        <p:cNvGrpSpPr/>
        <p:nvPr/>
      </p:nvGrpSpPr>
      <p:grpSpPr>
        <a:xfrm>
          <a:off x="0" y="0"/>
          <a:ext cx="0" cy="0"/>
          <a:chOff x="0" y="0"/>
          <a:chExt cx="0" cy="0"/>
        </a:xfrm>
      </p:grpSpPr>
      <p:pic>
        <p:nvPicPr>
          <p:cNvPr id="301" name="Google Shape;301;p41"/>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302" name="Google Shape;302;p41"/>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 name="Shape 67"/>
        <p:cNvGrpSpPr/>
        <p:nvPr/>
      </p:nvGrpSpPr>
      <p:grpSpPr>
        <a:xfrm>
          <a:off x="0" y="0"/>
          <a:ext cx="0" cy="0"/>
          <a:chOff x="0" y="0"/>
          <a:chExt cx="0" cy="0"/>
        </a:xfrm>
      </p:grpSpPr>
      <p:pic>
        <p:nvPicPr>
          <p:cNvPr id="68" name="Google Shape;68;p15"/>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69" name="Google Shape;69;p15"/>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2"/>
          <p:cNvSpPr txBox="1"/>
          <p:nvPr/>
        </p:nvSpPr>
        <p:spPr>
          <a:xfrm>
            <a:off x="4572000" y="1296188"/>
            <a:ext cx="4014600" cy="25032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Solicitar al usuario un (1) un número y un (1) texto.</a:t>
            </a:r>
            <a:r>
              <a:rPr lang="es-419" sz="1800">
                <a:solidFill>
                  <a:schemeClr val="dk1"/>
                </a:solidFill>
                <a:latin typeface="Helvetica Neue Light"/>
                <a:ea typeface="Helvetica Neue Light"/>
                <a:cs typeface="Helvetica Neue Light"/>
                <a:sym typeface="Helvetica Neue Light"/>
              </a:rPr>
              <a:t> </a:t>
            </a:r>
            <a:r>
              <a:rPr lang="es-419" sz="1800">
                <a:solidFill>
                  <a:schemeClr val="dk1"/>
                </a:solidFill>
                <a:highlight>
                  <a:schemeClr val="lt1"/>
                </a:highlight>
                <a:latin typeface="Helvetica Neue Light"/>
                <a:ea typeface="Helvetica Neue Light"/>
                <a:cs typeface="Helvetica Neue Light"/>
                <a:sym typeface="Helvetica Neue Light"/>
              </a:rPr>
              <a:t>Efectuar una</a:t>
            </a:r>
            <a:r>
              <a:rPr lang="es-419" sz="1800">
                <a:solidFill>
                  <a:schemeClr val="dk1"/>
                </a:solidFill>
                <a:latin typeface="Helvetica Neue Light"/>
                <a:ea typeface="Helvetica Neue Light"/>
                <a:cs typeface="Helvetica Neue Light"/>
                <a:sym typeface="Helvetica Neue Light"/>
              </a:rPr>
              <a:t> salida </a:t>
            </a:r>
            <a:r>
              <a:rPr lang="es-419" sz="1800">
                <a:solidFill>
                  <a:schemeClr val="dk1"/>
                </a:solidFill>
                <a:highlight>
                  <a:srgbClr val="E0FF00"/>
                </a:highlight>
                <a:latin typeface="Helvetica Neue Light"/>
                <a:ea typeface="Helvetica Neue Light"/>
                <a:cs typeface="Helvetica Neue Light"/>
                <a:sym typeface="Helvetica Neue Light"/>
              </a:rPr>
              <a:t>por alerta</a:t>
            </a:r>
            <a:r>
              <a:rPr lang="es-419" sz="1800">
                <a:solidFill>
                  <a:schemeClr val="dk1"/>
                </a:solidFill>
                <a:latin typeface="Helvetica Neue Light"/>
                <a:ea typeface="Helvetica Neue Light"/>
                <a:cs typeface="Helvetica Neue Light"/>
                <a:sym typeface="Helvetica Neue Light"/>
              </a:rPr>
              <a:t> con el mensaje ingresado</a:t>
            </a:r>
            <a:r>
              <a:rPr lang="es-419" sz="1800">
                <a:solidFill>
                  <a:schemeClr val="dk1"/>
                </a:solidFill>
                <a:highlight>
                  <a:schemeClr val="lt1"/>
                </a:highlight>
                <a:latin typeface="Helvetica Neue Light"/>
                <a:ea typeface="Helvetica Neue Light"/>
                <a:cs typeface="Helvetica Neue Light"/>
                <a:sym typeface="Helvetica Neue Light"/>
              </a:rPr>
              <a:t> por cada repetición, hasta alcanzar el valor señalado por el usuario.</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308" name="Google Shape;308;p42"/>
          <p:cNvSpPr txBox="1"/>
          <p:nvPr/>
        </p:nvSpPr>
        <p:spPr>
          <a:xfrm>
            <a:off x="4461625" y="1748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 PIZARRÓN</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309" name="Google Shape;309;p42"/>
          <p:cNvPicPr preferRelativeResize="0"/>
          <p:nvPr/>
        </p:nvPicPr>
        <p:blipFill>
          <a:blip r:embed="rId3">
            <a:alphaModFix/>
          </a:blip>
          <a:stretch>
            <a:fillRect/>
          </a:stretch>
        </p:blipFill>
        <p:spPr>
          <a:xfrm>
            <a:off x="0" y="-31550"/>
            <a:ext cx="4282566" cy="5206600"/>
          </a:xfrm>
          <a:prstGeom prst="rect">
            <a:avLst/>
          </a:prstGeom>
          <a:noFill/>
          <a:ln>
            <a:noFill/>
          </a:ln>
        </p:spPr>
      </p:pic>
      <p:pic>
        <p:nvPicPr>
          <p:cNvPr id="310" name="Google Shape;310;p42"/>
          <p:cNvPicPr preferRelativeResize="0"/>
          <p:nvPr/>
        </p:nvPicPr>
        <p:blipFill rotWithShape="1">
          <a:blip r:embed="rId4">
            <a:alphaModFix/>
          </a:blip>
          <a:srcRect b="0" l="0" r="0" t="0"/>
          <a:stretch/>
        </p:blipFill>
        <p:spPr>
          <a:xfrm>
            <a:off x="8245225" y="397700"/>
            <a:ext cx="726450" cy="728091"/>
          </a:xfrm>
          <a:prstGeom prst="rect">
            <a:avLst/>
          </a:prstGeom>
          <a:noFill/>
          <a:ln>
            <a:noFill/>
          </a:ln>
        </p:spPr>
      </p:pic>
      <p:sp>
        <p:nvSpPr>
          <p:cNvPr id="311" name="Google Shape;311;p42"/>
          <p:cNvSpPr txBox="1"/>
          <p:nvPr/>
        </p:nvSpPr>
        <p:spPr>
          <a:xfrm>
            <a:off x="4405075" y="3969775"/>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1</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Cuando decimos “por cada repetición”, estamos señalando la necesidad de emplear ciclos. Si el ciclo está condicionado por un número de repeticiones, se usa for.</a:t>
            </a:r>
            <a:endParaRPr sz="1200">
              <a:latin typeface="Didact Gothic"/>
              <a:ea typeface="Didact Gothic"/>
              <a:cs typeface="Didact Gothic"/>
              <a:sym typeface="Didact Gothic"/>
            </a:endParaRPr>
          </a:p>
        </p:txBody>
      </p:sp>
      <p:pic>
        <p:nvPicPr>
          <p:cNvPr id="312" name="Google Shape;312;p42"/>
          <p:cNvPicPr preferRelativeResize="0"/>
          <p:nvPr/>
        </p:nvPicPr>
        <p:blipFill rotWithShape="1">
          <a:blip r:embed="rId5">
            <a:alphaModFix/>
          </a:blip>
          <a:srcRect b="11598" l="20899" r="21303" t="9174"/>
          <a:stretch/>
        </p:blipFill>
        <p:spPr>
          <a:xfrm>
            <a:off x="4461625" y="4221625"/>
            <a:ext cx="407325" cy="558300"/>
          </a:xfrm>
          <a:prstGeom prst="rect">
            <a:avLst/>
          </a:prstGeom>
          <a:noFill/>
          <a:ln>
            <a:noFill/>
          </a:ln>
        </p:spPr>
      </p:pic>
      <p:pic>
        <p:nvPicPr>
          <p:cNvPr id="313" name="Google Shape;313;p42"/>
          <p:cNvPicPr preferRelativeResize="0"/>
          <p:nvPr/>
        </p:nvPicPr>
        <p:blipFill>
          <a:blip r:embed="rId6">
            <a:alphaModFix/>
          </a:blip>
          <a:stretch>
            <a:fillRect/>
          </a:stretch>
        </p:blipFill>
        <p:spPr>
          <a:xfrm>
            <a:off x="7749600" y="4749125"/>
            <a:ext cx="1186526" cy="3306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3"/>
          <p:cNvSpPr txBox="1"/>
          <p:nvPr/>
        </p:nvSpPr>
        <p:spPr>
          <a:xfrm>
            <a:off x="4692625" y="1325475"/>
            <a:ext cx="4229700" cy="25626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600">
                <a:solidFill>
                  <a:schemeClr val="dk1"/>
                </a:solidFill>
                <a:highlight>
                  <a:schemeClr val="lt1"/>
                </a:highlight>
                <a:latin typeface="Helvetica Neue Light"/>
                <a:ea typeface="Helvetica Neue Light"/>
                <a:cs typeface="Helvetica Neue Light"/>
                <a:sym typeface="Helvetica Neue Light"/>
              </a:rPr>
              <a:t>Solicitar al usuario un (1) un número. Emplear este valor para determinar la cantidad de repeticiones, y efectuar una</a:t>
            </a:r>
            <a:r>
              <a:rPr lang="es-419" sz="1600">
                <a:solidFill>
                  <a:schemeClr val="dk1"/>
                </a:solidFill>
                <a:latin typeface="Helvetica Neue Light"/>
                <a:ea typeface="Helvetica Neue Light"/>
                <a:cs typeface="Helvetica Neue Light"/>
                <a:sym typeface="Helvetica Neue Light"/>
              </a:rPr>
              <a:t> salida </a:t>
            </a:r>
            <a:r>
              <a:rPr lang="es-419" sz="1600">
                <a:solidFill>
                  <a:schemeClr val="dk1"/>
                </a:solidFill>
                <a:highlight>
                  <a:srgbClr val="E0FF00"/>
                </a:highlight>
                <a:latin typeface="Helvetica Neue Light"/>
                <a:ea typeface="Helvetica Neue Light"/>
                <a:cs typeface="Helvetica Neue Light"/>
                <a:sym typeface="Helvetica Neue Light"/>
              </a:rPr>
              <a:t>por alerta</a:t>
            </a:r>
            <a:r>
              <a:rPr lang="es-419" sz="1600">
                <a:solidFill>
                  <a:schemeClr val="dk1"/>
                </a:solidFill>
                <a:latin typeface="Helvetica Neue Light"/>
                <a:ea typeface="Helvetica Neue Light"/>
                <a:cs typeface="Helvetica Neue Light"/>
                <a:sym typeface="Helvetica Neue Light"/>
              </a:rPr>
              <a:t> con el mensaje “lado”</a:t>
            </a:r>
            <a:r>
              <a:rPr lang="es-419" sz="1600">
                <a:solidFill>
                  <a:schemeClr val="dk1"/>
                </a:solidFill>
                <a:highlight>
                  <a:schemeClr val="lt1"/>
                </a:highlight>
                <a:latin typeface="Helvetica Neue Light"/>
                <a:ea typeface="Helvetica Neue Light"/>
                <a:cs typeface="Helvetica Neue Light"/>
                <a:sym typeface="Helvetica Neue Light"/>
              </a:rPr>
              <a:t> en cada repetición. Pero si se alcanza un número de iteraciones mayor que cuatro (4), cancelar el ciclo.</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319" name="Google Shape;319;p43"/>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 CUADRADO ORDINARIO</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320" name="Google Shape;320;p43"/>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321" name="Google Shape;321;p43"/>
          <p:cNvPicPr preferRelativeResize="0"/>
          <p:nvPr/>
        </p:nvPicPr>
        <p:blipFill rotWithShape="1">
          <a:blip r:embed="rId4">
            <a:alphaModFix/>
          </a:blip>
          <a:srcRect b="0" l="36367" r="6817" t="0"/>
          <a:stretch/>
        </p:blipFill>
        <p:spPr>
          <a:xfrm>
            <a:off x="0" y="0"/>
            <a:ext cx="4155050" cy="5143500"/>
          </a:xfrm>
          <a:prstGeom prst="rect">
            <a:avLst/>
          </a:prstGeom>
          <a:noFill/>
          <a:ln>
            <a:noFill/>
          </a:ln>
        </p:spPr>
      </p:pic>
      <p:sp>
        <p:nvSpPr>
          <p:cNvPr id="322" name="Google Shape;322;p43"/>
          <p:cNvSpPr txBox="1"/>
          <p:nvPr/>
        </p:nvSpPr>
        <p:spPr>
          <a:xfrm>
            <a:off x="4492425" y="3804875"/>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Es importante distinguir entre el número máximo de repeticiones de un for. y un condicional cuyo cumplimiento puede provocar la interrupción del bucle (con break). </a:t>
            </a:r>
            <a:endParaRPr sz="1200">
              <a:latin typeface="Didact Gothic"/>
              <a:ea typeface="Didact Gothic"/>
              <a:cs typeface="Didact Gothic"/>
              <a:sym typeface="Didact Gothic"/>
            </a:endParaRPr>
          </a:p>
        </p:txBody>
      </p:sp>
      <p:pic>
        <p:nvPicPr>
          <p:cNvPr id="323" name="Google Shape;323;p43"/>
          <p:cNvPicPr preferRelativeResize="0"/>
          <p:nvPr/>
        </p:nvPicPr>
        <p:blipFill rotWithShape="1">
          <a:blip r:embed="rId5">
            <a:alphaModFix/>
          </a:blip>
          <a:srcRect b="11598" l="20899" r="21303" t="9174"/>
          <a:stretch/>
        </p:blipFill>
        <p:spPr>
          <a:xfrm>
            <a:off x="4548975" y="4056725"/>
            <a:ext cx="407325" cy="558300"/>
          </a:xfrm>
          <a:prstGeom prst="rect">
            <a:avLst/>
          </a:prstGeom>
          <a:noFill/>
          <a:ln>
            <a:noFill/>
          </a:ln>
        </p:spPr>
      </p:pic>
      <p:pic>
        <p:nvPicPr>
          <p:cNvPr id="324" name="Google Shape;324;p43"/>
          <p:cNvPicPr preferRelativeResize="0"/>
          <p:nvPr/>
        </p:nvPicPr>
        <p:blipFill>
          <a:blip r:embed="rId6">
            <a:alphaModFix/>
          </a:blip>
          <a:stretch>
            <a:fillRect/>
          </a:stretch>
        </p:blipFill>
        <p:spPr>
          <a:xfrm>
            <a:off x="7783050" y="4812825"/>
            <a:ext cx="1186526" cy="330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4"/>
          <p:cNvSpPr txBox="1"/>
          <p:nvPr/>
        </p:nvSpPr>
        <p:spPr>
          <a:xfrm>
            <a:off x="4692625" y="1371925"/>
            <a:ext cx="3941100" cy="21393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Solicitar al usuario la carga de diez (10) alumnos de forma consecutiva.</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Luego realizar un única salida </a:t>
            </a:r>
            <a:r>
              <a:rPr lang="es-419" sz="1800">
                <a:solidFill>
                  <a:schemeClr val="dk1"/>
                </a:solidFill>
                <a:highlight>
                  <a:srgbClr val="E0FF00"/>
                </a:highlight>
                <a:latin typeface="Helvetica Neue Light"/>
                <a:ea typeface="Helvetica Neue Light"/>
                <a:cs typeface="Helvetica Neue Light"/>
                <a:sym typeface="Helvetica Neue Light"/>
              </a:rPr>
              <a:t>por alerta,</a:t>
            </a:r>
            <a:r>
              <a:rPr lang="es-419" sz="1800">
                <a:solidFill>
                  <a:schemeClr val="dk1"/>
                </a:solidFill>
                <a:highlight>
                  <a:schemeClr val="lt1"/>
                </a:highlight>
                <a:latin typeface="Helvetica Neue Light"/>
                <a:ea typeface="Helvetica Neue Light"/>
                <a:cs typeface="Helvetica Neue Light"/>
                <a:sym typeface="Helvetica Neue Light"/>
              </a:rPr>
              <a:t> con el listado de alumnos registrados.</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330" name="Google Shape;330;p44"/>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REGISTRO DE ALUMNOS</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331" name="Google Shape;331;p44"/>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332" name="Google Shape;332;p44"/>
          <p:cNvPicPr preferRelativeResize="0"/>
          <p:nvPr/>
        </p:nvPicPr>
        <p:blipFill rotWithShape="1">
          <a:blip r:embed="rId4">
            <a:alphaModFix/>
          </a:blip>
          <a:srcRect b="0" l="22245" r="21536" t="0"/>
          <a:stretch/>
        </p:blipFill>
        <p:spPr>
          <a:xfrm>
            <a:off x="0" y="0"/>
            <a:ext cx="4347476" cy="5143500"/>
          </a:xfrm>
          <a:prstGeom prst="rect">
            <a:avLst/>
          </a:prstGeom>
          <a:noFill/>
          <a:ln>
            <a:noFill/>
          </a:ln>
        </p:spPr>
      </p:pic>
      <p:sp>
        <p:nvSpPr>
          <p:cNvPr id="333" name="Google Shape;333;p44"/>
          <p:cNvSpPr txBox="1"/>
          <p:nvPr/>
        </p:nvSpPr>
        <p:spPr>
          <a:xfrm>
            <a:off x="4379875" y="3542575"/>
            <a:ext cx="4566600" cy="1108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La “carga consecutiva” implica utilizar un bucle, para solicitar entradas al usuario una detrás de otra.  Podemos concatenar la entrada obtenida en cada ciclo a otra variable.</a:t>
            </a:r>
            <a:endParaRPr sz="1200">
              <a:latin typeface="Didact Gothic"/>
              <a:ea typeface="Didact Gothic"/>
              <a:cs typeface="Didact Gothic"/>
              <a:sym typeface="Didact Gothic"/>
            </a:endParaRPr>
          </a:p>
        </p:txBody>
      </p:sp>
      <p:pic>
        <p:nvPicPr>
          <p:cNvPr id="334" name="Google Shape;334;p44"/>
          <p:cNvPicPr preferRelativeResize="0"/>
          <p:nvPr/>
        </p:nvPicPr>
        <p:blipFill rotWithShape="1">
          <a:blip r:embed="rId5">
            <a:alphaModFix/>
          </a:blip>
          <a:srcRect b="11598" l="20899" r="21303" t="9174"/>
          <a:stretch/>
        </p:blipFill>
        <p:spPr>
          <a:xfrm>
            <a:off x="4461625" y="3763625"/>
            <a:ext cx="407325" cy="558300"/>
          </a:xfrm>
          <a:prstGeom prst="rect">
            <a:avLst/>
          </a:prstGeom>
          <a:noFill/>
          <a:ln>
            <a:noFill/>
          </a:ln>
        </p:spPr>
      </p:pic>
      <p:pic>
        <p:nvPicPr>
          <p:cNvPr id="335" name="Google Shape;335;p44"/>
          <p:cNvPicPr preferRelativeResize="0"/>
          <p:nvPr/>
        </p:nvPicPr>
        <p:blipFill>
          <a:blip r:embed="rId6">
            <a:alphaModFix/>
          </a:blip>
          <a:stretch>
            <a:fillRect/>
          </a:stretch>
        </p:blipFill>
        <p:spPr>
          <a:xfrm>
            <a:off x="7746650" y="4702925"/>
            <a:ext cx="1186526" cy="330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5"/>
          <p:cNvSpPr txBox="1"/>
          <p:nvPr/>
        </p:nvSpPr>
        <p:spPr>
          <a:xfrm>
            <a:off x="4692625" y="1371925"/>
            <a:ext cx="3941100" cy="2508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Solicitar al usuario la carga de nombres de forma consecutiva,  hasta que se ingrese “Voldemort”.</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Luego realizar un única salida </a:t>
            </a:r>
            <a:r>
              <a:rPr lang="es-419" sz="1800">
                <a:solidFill>
                  <a:schemeClr val="dk1"/>
                </a:solidFill>
                <a:highlight>
                  <a:srgbClr val="E0FF00"/>
                </a:highlight>
                <a:latin typeface="Helvetica Neue Light"/>
                <a:ea typeface="Helvetica Neue Light"/>
                <a:cs typeface="Helvetica Neue Light"/>
                <a:sym typeface="Helvetica Neue Light"/>
              </a:rPr>
              <a:t>por alerta,</a:t>
            </a:r>
            <a:r>
              <a:rPr lang="es-419" sz="1800">
                <a:solidFill>
                  <a:schemeClr val="dk1"/>
                </a:solidFill>
                <a:highlight>
                  <a:schemeClr val="lt1"/>
                </a:highlight>
                <a:latin typeface="Helvetica Neue Light"/>
                <a:ea typeface="Helvetica Neue Light"/>
                <a:cs typeface="Helvetica Neue Light"/>
                <a:sym typeface="Helvetica Neue Light"/>
              </a:rPr>
              <a:t> con todos los nombres ingresados.</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341" name="Google Shape;341;p45"/>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 INNOMBRABLE</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342" name="Google Shape;342;p45"/>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343" name="Google Shape;343;p45"/>
          <p:cNvPicPr preferRelativeResize="0"/>
          <p:nvPr/>
        </p:nvPicPr>
        <p:blipFill>
          <a:blip r:embed="rId4">
            <a:alphaModFix/>
          </a:blip>
          <a:stretch>
            <a:fillRect/>
          </a:stretch>
        </p:blipFill>
        <p:spPr>
          <a:xfrm>
            <a:off x="306150" y="267200"/>
            <a:ext cx="4386470" cy="4942850"/>
          </a:xfrm>
          <a:prstGeom prst="rect">
            <a:avLst/>
          </a:prstGeom>
          <a:noFill/>
          <a:ln>
            <a:noFill/>
          </a:ln>
        </p:spPr>
      </p:pic>
      <p:sp>
        <p:nvSpPr>
          <p:cNvPr id="344" name="Google Shape;344;p45"/>
          <p:cNvSpPr txBox="1"/>
          <p:nvPr/>
        </p:nvSpPr>
        <p:spPr>
          <a:xfrm>
            <a:off x="4405075" y="3817375"/>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La repetición consecutiva “hasta que se ingrese un valor”, implica el uso de un bucle condicional (while o do...while), el cual se interrumpe una vez el usuario ingresa dicho valor.</a:t>
            </a:r>
            <a:endParaRPr sz="1200">
              <a:latin typeface="Didact Gothic"/>
              <a:ea typeface="Didact Gothic"/>
              <a:cs typeface="Didact Gothic"/>
              <a:sym typeface="Didact Gothic"/>
            </a:endParaRPr>
          </a:p>
        </p:txBody>
      </p:sp>
      <p:pic>
        <p:nvPicPr>
          <p:cNvPr id="345" name="Google Shape;345;p45"/>
          <p:cNvPicPr preferRelativeResize="0"/>
          <p:nvPr/>
        </p:nvPicPr>
        <p:blipFill rotWithShape="1">
          <a:blip r:embed="rId5">
            <a:alphaModFix/>
          </a:blip>
          <a:srcRect b="11598" l="20899" r="21303" t="9174"/>
          <a:stretch/>
        </p:blipFill>
        <p:spPr>
          <a:xfrm>
            <a:off x="4461625" y="4069225"/>
            <a:ext cx="407325" cy="558300"/>
          </a:xfrm>
          <a:prstGeom prst="rect">
            <a:avLst/>
          </a:prstGeom>
          <a:noFill/>
          <a:ln>
            <a:noFill/>
          </a:ln>
        </p:spPr>
      </p:pic>
      <p:pic>
        <p:nvPicPr>
          <p:cNvPr id="346" name="Google Shape;346;p45"/>
          <p:cNvPicPr preferRelativeResize="0"/>
          <p:nvPr/>
        </p:nvPicPr>
        <p:blipFill>
          <a:blip r:embed="rId6">
            <a:alphaModFix/>
          </a:blip>
          <a:stretch>
            <a:fillRect/>
          </a:stretch>
        </p:blipFill>
        <p:spPr>
          <a:xfrm>
            <a:off x="7749600" y="4749125"/>
            <a:ext cx="1186526" cy="3306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6"/>
          <p:cNvSpPr txBox="1"/>
          <p:nvPr/>
        </p:nvSpPr>
        <p:spPr>
          <a:xfrm>
            <a:off x="4682400" y="1103100"/>
            <a:ext cx="4461600" cy="3287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Solicitar al usuario un (1) número de forma consecutiva, hasta que se ingrese “ESC”. Generar una única salida compuesta por los siguientes productos, según el valor ingresado en cada ciclo:</a:t>
            </a:r>
            <a:endParaRPr sz="18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just">
              <a:lnSpc>
                <a:spcPct val="115000"/>
              </a:lnSpc>
              <a:spcBef>
                <a:spcPts val="0"/>
              </a:spcBef>
              <a:spcAft>
                <a:spcPts val="0"/>
              </a:spcAft>
              <a:buClr>
                <a:schemeClr val="dk1"/>
              </a:buClr>
              <a:buSzPts val="1600"/>
              <a:buFont typeface="Helvetica Neue Light"/>
              <a:buChar char="●"/>
            </a:pPr>
            <a:r>
              <a:rPr lang="es-419" sz="1600">
                <a:solidFill>
                  <a:schemeClr val="dk1"/>
                </a:solidFill>
                <a:highlight>
                  <a:schemeClr val="lt1"/>
                </a:highlight>
                <a:latin typeface="Helvetica Neue Light"/>
                <a:ea typeface="Helvetica Neue Light"/>
                <a:cs typeface="Helvetica Neue Light"/>
                <a:sym typeface="Helvetica Neue Light"/>
              </a:rPr>
              <a:t>“Tomate” si es 1.</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just">
              <a:lnSpc>
                <a:spcPct val="115000"/>
              </a:lnSpc>
              <a:spcBef>
                <a:spcPts val="0"/>
              </a:spcBef>
              <a:spcAft>
                <a:spcPts val="0"/>
              </a:spcAft>
              <a:buClr>
                <a:schemeClr val="dk1"/>
              </a:buClr>
              <a:buSzPts val="1600"/>
              <a:buFont typeface="Helvetica Neue Light"/>
              <a:buChar char="●"/>
            </a:pPr>
            <a:r>
              <a:rPr lang="es-419" sz="1600">
                <a:solidFill>
                  <a:schemeClr val="dk1"/>
                </a:solidFill>
                <a:highlight>
                  <a:schemeClr val="lt1"/>
                </a:highlight>
                <a:latin typeface="Helvetica Neue Light"/>
                <a:ea typeface="Helvetica Neue Light"/>
                <a:cs typeface="Helvetica Neue Light"/>
                <a:sym typeface="Helvetica Neue Light"/>
              </a:rPr>
              <a:t>“Papa” si es 2.</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just">
              <a:lnSpc>
                <a:spcPct val="115000"/>
              </a:lnSpc>
              <a:spcBef>
                <a:spcPts val="0"/>
              </a:spcBef>
              <a:spcAft>
                <a:spcPts val="0"/>
              </a:spcAft>
              <a:buClr>
                <a:schemeClr val="dk1"/>
              </a:buClr>
              <a:buSzPts val="1600"/>
              <a:buFont typeface="Helvetica Neue Light"/>
              <a:buChar char="●"/>
            </a:pPr>
            <a:r>
              <a:rPr lang="es-419" sz="1600">
                <a:solidFill>
                  <a:schemeClr val="dk1"/>
                </a:solidFill>
                <a:highlight>
                  <a:schemeClr val="lt1"/>
                </a:highlight>
                <a:latin typeface="Helvetica Neue Light"/>
                <a:ea typeface="Helvetica Neue Light"/>
                <a:cs typeface="Helvetica Neue Light"/>
                <a:sym typeface="Helvetica Neue Light"/>
              </a:rPr>
              <a:t>“Carne” si es 3.</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just">
              <a:lnSpc>
                <a:spcPct val="115000"/>
              </a:lnSpc>
              <a:spcBef>
                <a:spcPts val="0"/>
              </a:spcBef>
              <a:spcAft>
                <a:spcPts val="0"/>
              </a:spcAft>
              <a:buClr>
                <a:schemeClr val="dk1"/>
              </a:buClr>
              <a:buSzPts val="1600"/>
              <a:buFont typeface="Helvetica Neue Light"/>
              <a:buChar char="●"/>
            </a:pPr>
            <a:r>
              <a:rPr lang="es-419" sz="1600">
                <a:solidFill>
                  <a:schemeClr val="dk1"/>
                </a:solidFill>
                <a:highlight>
                  <a:schemeClr val="lt1"/>
                </a:highlight>
                <a:latin typeface="Helvetica Neue Light"/>
                <a:ea typeface="Helvetica Neue Light"/>
                <a:cs typeface="Helvetica Neue Light"/>
                <a:sym typeface="Helvetica Neue Light"/>
              </a:rPr>
              <a:t>“Pollo” si es 4.</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352" name="Google Shape;352;p46"/>
          <p:cNvSpPr txBox="1"/>
          <p:nvPr/>
        </p:nvSpPr>
        <p:spPr>
          <a:xfrm>
            <a:off x="4495800" y="190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COMPRANDO PRODUCTOS</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353" name="Google Shape;353;p46"/>
          <p:cNvPicPr preferRelativeResize="0"/>
          <p:nvPr/>
        </p:nvPicPr>
        <p:blipFill rotWithShape="1">
          <a:blip r:embed="rId3">
            <a:alphaModFix/>
          </a:blip>
          <a:srcRect b="0" l="0" r="0" t="0"/>
          <a:stretch/>
        </p:blipFill>
        <p:spPr>
          <a:xfrm>
            <a:off x="8279400" y="320700"/>
            <a:ext cx="726450" cy="728091"/>
          </a:xfrm>
          <a:prstGeom prst="rect">
            <a:avLst/>
          </a:prstGeom>
          <a:noFill/>
          <a:ln>
            <a:noFill/>
          </a:ln>
        </p:spPr>
      </p:pic>
      <p:pic>
        <p:nvPicPr>
          <p:cNvPr id="354" name="Google Shape;354;p46"/>
          <p:cNvPicPr preferRelativeResize="0"/>
          <p:nvPr/>
        </p:nvPicPr>
        <p:blipFill rotWithShape="1">
          <a:blip r:embed="rId4">
            <a:alphaModFix/>
          </a:blip>
          <a:srcRect b="0" l="7091" r="7983" t="0"/>
          <a:stretch/>
        </p:blipFill>
        <p:spPr>
          <a:xfrm>
            <a:off x="0" y="0"/>
            <a:ext cx="4461626" cy="5143500"/>
          </a:xfrm>
          <a:prstGeom prst="rect">
            <a:avLst/>
          </a:prstGeom>
          <a:noFill/>
          <a:ln>
            <a:noFill/>
          </a:ln>
        </p:spPr>
      </p:pic>
      <p:sp>
        <p:nvSpPr>
          <p:cNvPr id="355" name="Google Shape;355;p46"/>
          <p:cNvSpPr txBox="1"/>
          <p:nvPr/>
        </p:nvSpPr>
        <p:spPr>
          <a:xfrm>
            <a:off x="4495800" y="3881075"/>
            <a:ext cx="4566600" cy="1108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Clr>
                <a:schemeClr val="dk1"/>
              </a:buClr>
              <a:buSzPts val="1100"/>
              <a:buFont typeface="Arial"/>
              <a:buNone/>
            </a:pPr>
            <a:r>
              <a:rPr lang="es-419" sz="1200">
                <a:solidFill>
                  <a:schemeClr val="dk1"/>
                </a:solidFill>
                <a:latin typeface="Didact Gothic"/>
                <a:ea typeface="Didact Gothic"/>
                <a:cs typeface="Didact Gothic"/>
                <a:sym typeface="Didact Gothic"/>
              </a:rPr>
              <a:t>Es importante distinguir entre el valor de la entrada que asegura la repetición (entrada != “ESC”), y los posibles valores de la entrada que disparan un procesamiento (1,2,3 y 4).</a:t>
            </a:r>
            <a:endParaRPr sz="1200">
              <a:latin typeface="Didact Gothic"/>
              <a:ea typeface="Didact Gothic"/>
              <a:cs typeface="Didact Gothic"/>
              <a:sym typeface="Didact Gothic"/>
            </a:endParaRPr>
          </a:p>
        </p:txBody>
      </p:sp>
      <p:pic>
        <p:nvPicPr>
          <p:cNvPr id="356" name="Google Shape;356;p46"/>
          <p:cNvPicPr preferRelativeResize="0"/>
          <p:nvPr/>
        </p:nvPicPr>
        <p:blipFill rotWithShape="1">
          <a:blip r:embed="rId5">
            <a:alphaModFix/>
          </a:blip>
          <a:srcRect b="11598" l="20899" r="21303" t="9174"/>
          <a:stretch/>
        </p:blipFill>
        <p:spPr>
          <a:xfrm>
            <a:off x="4552350" y="4132925"/>
            <a:ext cx="407325" cy="558300"/>
          </a:xfrm>
          <a:prstGeom prst="rect">
            <a:avLst/>
          </a:prstGeom>
          <a:noFill/>
          <a:ln>
            <a:noFill/>
          </a:ln>
        </p:spPr>
      </p:pic>
      <p:pic>
        <p:nvPicPr>
          <p:cNvPr id="357" name="Google Shape;357;p46"/>
          <p:cNvPicPr preferRelativeResize="0"/>
          <p:nvPr/>
        </p:nvPicPr>
        <p:blipFill>
          <a:blip r:embed="rId6">
            <a:alphaModFix/>
          </a:blip>
          <a:stretch>
            <a:fillRect/>
          </a:stretch>
        </p:blipFill>
        <p:spPr>
          <a:xfrm>
            <a:off x="7840325" y="4812825"/>
            <a:ext cx="1186526" cy="3306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1" name="Shape 361"/>
        <p:cNvGrpSpPr/>
        <p:nvPr/>
      </p:nvGrpSpPr>
      <p:grpSpPr>
        <a:xfrm>
          <a:off x="0" y="0"/>
          <a:ext cx="0" cy="0"/>
          <a:chOff x="0" y="0"/>
          <a:chExt cx="0" cy="0"/>
        </a:xfrm>
      </p:grpSpPr>
      <p:pic>
        <p:nvPicPr>
          <p:cNvPr id="362" name="Google Shape;362;p47"/>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363" name="Google Shape;363;p47"/>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67" name="Shape 367"/>
        <p:cNvGrpSpPr/>
        <p:nvPr/>
      </p:nvGrpSpPr>
      <p:grpSpPr>
        <a:xfrm>
          <a:off x="0" y="0"/>
          <a:ext cx="0" cy="0"/>
          <a:chOff x="0" y="0"/>
          <a:chExt cx="0" cy="0"/>
        </a:xfrm>
      </p:grpSpPr>
      <p:sp>
        <p:nvSpPr>
          <p:cNvPr id="368" name="Google Shape;368;p4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369" name="Google Shape;369;p48"/>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370" name="Google Shape;370;p48"/>
          <p:cNvSpPr txBox="1"/>
          <p:nvPr/>
        </p:nvSpPr>
        <p:spPr>
          <a:xfrm>
            <a:off x="631650" y="1334525"/>
            <a:ext cx="7880700" cy="1886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cantidad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CANTIDAD DE REPETICIONES</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texto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TEXTO A REPETIR</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cantidad;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(texto);</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371" name="Google Shape;371;p48"/>
          <p:cNvPicPr preferRelativeResize="0"/>
          <p:nvPr/>
        </p:nvPicPr>
        <p:blipFill>
          <a:blip r:embed="rId3">
            <a:alphaModFix/>
          </a:blip>
          <a:stretch>
            <a:fillRect/>
          </a:stretch>
        </p:blipFill>
        <p:spPr>
          <a:xfrm>
            <a:off x="7863100" y="4766225"/>
            <a:ext cx="1186526" cy="3306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75" name="Shape 375"/>
        <p:cNvGrpSpPr/>
        <p:nvPr/>
      </p:nvGrpSpPr>
      <p:grpSpPr>
        <a:xfrm>
          <a:off x="0" y="0"/>
          <a:ext cx="0" cy="0"/>
          <a:chOff x="0" y="0"/>
          <a:chExt cx="0" cy="0"/>
        </a:xfrm>
      </p:grpSpPr>
      <p:sp>
        <p:nvSpPr>
          <p:cNvPr id="376" name="Google Shape;376;p49"/>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377" name="Google Shape;377;p49"/>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378" name="Google Shape;378;p49"/>
          <p:cNvSpPr txBox="1"/>
          <p:nvPr/>
        </p:nvSpPr>
        <p:spPr>
          <a:xfrm>
            <a:off x="631650" y="1334525"/>
            <a:ext cx="7880700" cy="2654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lados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CANTIDAD DE LADOS</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lados;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if</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&gt;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3</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break</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lado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379" name="Google Shape;379;p49"/>
          <p:cNvPicPr preferRelativeResize="0"/>
          <p:nvPr/>
        </p:nvPicPr>
        <p:blipFill>
          <a:blip r:embed="rId3">
            <a:alphaModFix/>
          </a:blip>
          <a:stretch>
            <a:fillRect/>
          </a:stretch>
        </p:blipFill>
        <p:spPr>
          <a:xfrm>
            <a:off x="7863100" y="4766225"/>
            <a:ext cx="1186526" cy="3306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83" name="Shape 383"/>
        <p:cNvGrpSpPr/>
        <p:nvPr/>
      </p:nvGrpSpPr>
      <p:grpSpPr>
        <a:xfrm>
          <a:off x="0" y="0"/>
          <a:ext cx="0" cy="0"/>
          <a:chOff x="0" y="0"/>
          <a:chExt cx="0" cy="0"/>
        </a:xfrm>
      </p:grpSpPr>
      <p:sp>
        <p:nvSpPr>
          <p:cNvPr id="384" name="Google Shape;384;p50"/>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385" name="Google Shape;385;p50"/>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386" name="Google Shape;386;p50"/>
          <p:cNvSpPr txBox="1"/>
          <p:nvPr/>
        </p:nvSpPr>
        <p:spPr>
          <a:xfrm>
            <a:off x="631650" y="1334525"/>
            <a:ext cx="7880700" cy="1956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alumnos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10</a:t>
            </a:r>
            <a:r>
              <a:rPr lang="es-419" sz="1600">
                <a:solidFill>
                  <a:srgbClr val="F6F6F4"/>
                </a:solidFill>
                <a:latin typeface="Courier New"/>
                <a:ea typeface="Courier New"/>
                <a:cs typeface="Courier New"/>
                <a:sym typeface="Courier New"/>
              </a:rPr>
              <a:t>;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alumnos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NOMBRE DE ALUMNO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\n</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(alumnos);</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387" name="Google Shape;387;p50"/>
          <p:cNvPicPr preferRelativeResize="0"/>
          <p:nvPr/>
        </p:nvPicPr>
        <p:blipFill>
          <a:blip r:embed="rId3">
            <a:alphaModFix/>
          </a:blip>
          <a:stretch>
            <a:fillRect/>
          </a:stretch>
        </p:blipFill>
        <p:spPr>
          <a:xfrm>
            <a:off x="7863100" y="4766225"/>
            <a:ext cx="1186526" cy="3306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91" name="Shape 391"/>
        <p:cNvGrpSpPr/>
        <p:nvPr/>
      </p:nvGrpSpPr>
      <p:grpSpPr>
        <a:xfrm>
          <a:off x="0" y="0"/>
          <a:ext cx="0" cy="0"/>
          <a:chOff x="0" y="0"/>
          <a:chExt cx="0" cy="0"/>
        </a:xfrm>
      </p:grpSpPr>
      <p:sp>
        <p:nvSpPr>
          <p:cNvPr id="392" name="Google Shape;392;p51"/>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393" name="Google Shape;393;p51"/>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394" name="Google Shape;394;p51"/>
          <p:cNvSpPr txBox="1"/>
          <p:nvPr/>
        </p:nvSpPr>
        <p:spPr>
          <a:xfrm>
            <a:off x="631650" y="1334525"/>
            <a:ext cx="7880700" cy="2646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NOMBRE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ingresados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while</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Voldemort</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ingresados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\n</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NOMBRE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(ingresados);</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395" name="Google Shape;395;p51"/>
          <p:cNvPicPr preferRelativeResize="0"/>
          <p:nvPr/>
        </p:nvPicPr>
        <p:blipFill>
          <a:blip r:embed="rId3">
            <a:alphaModFix/>
          </a:blip>
          <a:stretch>
            <a:fillRect/>
          </a:stretch>
        </p:blipFill>
        <p:spPr>
          <a:xfrm>
            <a:off x="7863100" y="4766225"/>
            <a:ext cx="1186526" cy="330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nvSpPr>
        <p:spPr>
          <a:xfrm>
            <a:off x="4616850" y="1625600"/>
            <a:ext cx="4137600" cy="3287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800">
                <a:solidFill>
                  <a:schemeClr val="dk1"/>
                </a:solidFill>
                <a:highlight>
                  <a:srgbClr val="FFFFFF"/>
                </a:highlight>
                <a:latin typeface="Helvetica Neue Light"/>
                <a:ea typeface="Helvetica Neue Light"/>
                <a:cs typeface="Helvetica Neue Light"/>
                <a:sym typeface="Helvetica Neue Light"/>
              </a:rPr>
              <a:t>Crear tres (3) variables para asignar el nombre, apellido y edad de Homero, respectivamente.</a:t>
            </a:r>
            <a:r>
              <a:rPr lang="es-419" sz="1800">
                <a:solidFill>
                  <a:schemeClr val="dk1"/>
                </a:solidFill>
                <a:latin typeface="Helvetica Neue Light"/>
                <a:ea typeface="Helvetica Neue Light"/>
                <a:cs typeface="Helvetica Neue Light"/>
                <a:sym typeface="Helvetica Neue Light"/>
              </a:rPr>
              <a:t> </a:t>
            </a:r>
            <a:r>
              <a:rPr lang="es-419" sz="1800">
                <a:solidFill>
                  <a:schemeClr val="dk1"/>
                </a:solidFill>
                <a:highlight>
                  <a:schemeClr val="lt1"/>
                </a:highlight>
                <a:latin typeface="Helvetica Neue Light"/>
                <a:ea typeface="Helvetica Neue Light"/>
                <a:cs typeface="Helvetica Neue Light"/>
                <a:sym typeface="Helvetica Neue Light"/>
              </a:rPr>
              <a:t>Es indistinto el empleo de </a:t>
            </a:r>
            <a:r>
              <a:rPr lang="es-419" sz="1800">
                <a:solidFill>
                  <a:srgbClr val="8215BC"/>
                </a:solidFill>
                <a:highlight>
                  <a:schemeClr val="lt1"/>
                </a:highlight>
                <a:latin typeface="Helvetica Neue Light"/>
                <a:ea typeface="Helvetica Neue Light"/>
                <a:cs typeface="Helvetica Neue Light"/>
                <a:sym typeface="Helvetica Neue Light"/>
              </a:rPr>
              <a:t>var</a:t>
            </a:r>
            <a:r>
              <a:rPr lang="es-419" sz="1800">
                <a:solidFill>
                  <a:schemeClr val="dk1"/>
                </a:solidFill>
                <a:highlight>
                  <a:schemeClr val="lt1"/>
                </a:highlight>
                <a:latin typeface="Helvetica Neue Light"/>
                <a:ea typeface="Helvetica Neue Light"/>
                <a:cs typeface="Helvetica Neue Light"/>
                <a:sym typeface="Helvetica Neue Light"/>
              </a:rPr>
              <a:t> o  </a:t>
            </a:r>
            <a:r>
              <a:rPr lang="es-419" sz="1800">
                <a:solidFill>
                  <a:srgbClr val="8215BC"/>
                </a:solidFill>
                <a:highlight>
                  <a:schemeClr val="lt1"/>
                </a:highlight>
                <a:latin typeface="Helvetica Neue Light"/>
                <a:ea typeface="Helvetica Neue Light"/>
                <a:cs typeface="Helvetica Neue Light"/>
                <a:sym typeface="Helvetica Neue Light"/>
              </a:rPr>
              <a:t>let </a:t>
            </a:r>
            <a:r>
              <a:rPr lang="es-419" sz="1800">
                <a:solidFill>
                  <a:schemeClr val="dk1"/>
                </a:solidFill>
                <a:highlight>
                  <a:schemeClr val="lt1"/>
                </a:highlight>
                <a:latin typeface="Helvetica Neue Light"/>
                <a:ea typeface="Helvetica Neue Light"/>
                <a:cs typeface="Helvetica Neue Light"/>
                <a:sym typeface="Helvetica Neue Light"/>
              </a:rPr>
              <a:t>en la declaración.</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75" name="Google Shape;75;p16"/>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4000">
                <a:latin typeface="Anton"/>
                <a:ea typeface="Anton"/>
                <a:cs typeface="Anton"/>
                <a:sym typeface="Anton"/>
              </a:rPr>
              <a:t>ACTIVIDAD 1</a:t>
            </a:r>
            <a:endParaRPr i="1" sz="4000">
              <a:latin typeface="Anton"/>
              <a:ea typeface="Anton"/>
              <a:cs typeface="Anton"/>
              <a:sym typeface="Anton"/>
            </a:endParaRPr>
          </a:p>
          <a:p>
            <a:pPr indent="0" lvl="0" marL="0" rtl="0" algn="ctr">
              <a:spcBef>
                <a:spcPts val="0"/>
              </a:spcBef>
              <a:spcAft>
                <a:spcPts val="0"/>
              </a:spcAft>
              <a:buNone/>
            </a:pPr>
            <a:r>
              <a:rPr i="1" lang="es-419" sz="4000">
                <a:latin typeface="Anton"/>
                <a:ea typeface="Anton"/>
                <a:cs typeface="Anton"/>
                <a:sym typeface="Anton"/>
              </a:rPr>
              <a:t>HOMERO</a:t>
            </a:r>
            <a:endParaRPr i="1" sz="4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76" name="Google Shape;76;p16"/>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77" name="Google Shape;77;p16"/>
          <p:cNvPicPr preferRelativeResize="0"/>
          <p:nvPr/>
        </p:nvPicPr>
        <p:blipFill rotWithShape="1">
          <a:blip r:embed="rId4">
            <a:alphaModFix/>
          </a:blip>
          <a:srcRect b="0" l="25233" r="27891" t="0"/>
          <a:stretch/>
        </p:blipFill>
        <p:spPr>
          <a:xfrm>
            <a:off x="0" y="0"/>
            <a:ext cx="4286249" cy="5143500"/>
          </a:xfrm>
          <a:prstGeom prst="rect">
            <a:avLst/>
          </a:prstGeom>
          <a:noFill/>
          <a:ln>
            <a:noFill/>
          </a:ln>
        </p:spPr>
      </p:pic>
      <p:grpSp>
        <p:nvGrpSpPr>
          <p:cNvPr id="78" name="Google Shape;78;p16"/>
          <p:cNvGrpSpPr/>
          <p:nvPr/>
        </p:nvGrpSpPr>
        <p:grpSpPr>
          <a:xfrm>
            <a:off x="4402350" y="3793400"/>
            <a:ext cx="4566600" cy="738900"/>
            <a:chOff x="4402350" y="3884925"/>
            <a:chExt cx="4566600" cy="738900"/>
          </a:xfrm>
        </p:grpSpPr>
        <p:sp>
          <p:nvSpPr>
            <p:cNvPr id="79" name="Google Shape;79;p16"/>
            <p:cNvSpPr txBox="1"/>
            <p:nvPr/>
          </p:nvSpPr>
          <p:spPr>
            <a:xfrm>
              <a:off x="4402350" y="3884925"/>
              <a:ext cx="4566600" cy="7389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2"/>
                  </a:solidFill>
                  <a:latin typeface="Didact Gothic"/>
                  <a:ea typeface="Didact Gothic"/>
                  <a:cs typeface="Didact Gothic"/>
                  <a:sym typeface="Didact Gothic"/>
                </a:rPr>
                <a:t>Notas actividad 1</a:t>
              </a:r>
              <a:endParaRPr b="1" i="1" sz="1200">
                <a:solidFill>
                  <a:schemeClr val="dk2"/>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Es posible que los valores de nombre, apellido y edad sean de otra persona a elección.</a:t>
              </a:r>
              <a:endParaRPr sz="1200">
                <a:latin typeface="Didact Gothic"/>
                <a:ea typeface="Didact Gothic"/>
                <a:cs typeface="Didact Gothic"/>
                <a:sym typeface="Didact Gothic"/>
              </a:endParaRPr>
            </a:p>
          </p:txBody>
        </p:sp>
        <p:pic>
          <p:nvPicPr>
            <p:cNvPr id="80" name="Google Shape;80;p16"/>
            <p:cNvPicPr preferRelativeResize="0"/>
            <p:nvPr/>
          </p:nvPicPr>
          <p:blipFill rotWithShape="1">
            <a:blip r:embed="rId5">
              <a:alphaModFix/>
            </a:blip>
            <a:srcRect b="11598" l="20899" r="21303" t="9174"/>
            <a:stretch/>
          </p:blipFill>
          <p:spPr>
            <a:xfrm>
              <a:off x="4461625" y="3975225"/>
              <a:ext cx="407325" cy="558300"/>
            </a:xfrm>
            <a:prstGeom prst="rect">
              <a:avLst/>
            </a:prstGeom>
            <a:noFill/>
            <a:ln>
              <a:noFill/>
            </a:ln>
          </p:spPr>
        </p:pic>
      </p:grpSp>
      <p:pic>
        <p:nvPicPr>
          <p:cNvPr id="81" name="Google Shape;81;p16"/>
          <p:cNvPicPr preferRelativeResize="0"/>
          <p:nvPr/>
        </p:nvPicPr>
        <p:blipFill>
          <a:blip r:embed="rId6">
            <a:alphaModFix/>
          </a:blip>
          <a:stretch>
            <a:fillRect/>
          </a:stretch>
        </p:blipFill>
        <p:spPr>
          <a:xfrm>
            <a:off x="7726200" y="4730625"/>
            <a:ext cx="1186526" cy="3306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99" name="Shape 399"/>
        <p:cNvGrpSpPr/>
        <p:nvPr/>
      </p:nvGrpSpPr>
      <p:grpSpPr>
        <a:xfrm>
          <a:off x="0" y="0"/>
          <a:ext cx="0" cy="0"/>
          <a:chOff x="0" y="0"/>
          <a:chExt cx="0" cy="0"/>
        </a:xfrm>
      </p:grpSpPr>
      <p:sp>
        <p:nvSpPr>
          <p:cNvPr id="400" name="Google Shape;400;p52"/>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401" name="Google Shape;401;p52"/>
          <p:cNvSpPr txBox="1"/>
          <p:nvPr/>
        </p:nvSpPr>
        <p:spPr>
          <a:xfrm>
            <a:off x="667200" y="-69875"/>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402" name="Google Shape;402;p52"/>
          <p:cNvSpPr txBox="1"/>
          <p:nvPr/>
        </p:nvSpPr>
        <p:spPr>
          <a:xfrm>
            <a:off x="667200" y="635925"/>
            <a:ext cx="7880700" cy="4305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entrada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SELECCIONAR PRODUCTO DE 1 A 4</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while</a:t>
            </a:r>
            <a:r>
              <a:rPr lang="es-419" sz="1200">
                <a:solidFill>
                  <a:srgbClr val="F6F6F4"/>
                </a:solidFill>
                <a:latin typeface="Courier New"/>
                <a:ea typeface="Courier New"/>
                <a:cs typeface="Courier New"/>
                <a:sym typeface="Courier New"/>
              </a:rPr>
              <a:t> (entrada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ESC</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switch</a:t>
            </a:r>
            <a:r>
              <a:rPr lang="es-419" sz="1200">
                <a:solidFill>
                  <a:srgbClr val="F6F6F4"/>
                </a:solidFill>
                <a:latin typeface="Courier New"/>
                <a:ea typeface="Courier New"/>
                <a:cs typeface="Courier New"/>
                <a:sym typeface="Courier New"/>
              </a:rPr>
              <a:t> (entrada) {</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case</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1</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Tomate</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case</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2</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Papa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case</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3</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Carne</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case</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4</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Pollo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default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Error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entrada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SELECCIONAR PRODUCTO DE 1 A 4</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403" name="Google Shape;403;p52"/>
          <p:cNvPicPr preferRelativeResize="0"/>
          <p:nvPr/>
        </p:nvPicPr>
        <p:blipFill>
          <a:blip r:embed="rId3">
            <a:alphaModFix/>
          </a:blip>
          <a:stretch>
            <a:fillRect/>
          </a:stretch>
        </p:blipFill>
        <p:spPr>
          <a:xfrm>
            <a:off x="7863100" y="4766225"/>
            <a:ext cx="1186526" cy="3306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7" name="Shape 407"/>
        <p:cNvGrpSpPr/>
        <p:nvPr/>
      </p:nvGrpSpPr>
      <p:grpSpPr>
        <a:xfrm>
          <a:off x="0" y="0"/>
          <a:ext cx="0" cy="0"/>
          <a:chOff x="0" y="0"/>
          <a:chExt cx="0" cy="0"/>
        </a:xfrm>
      </p:grpSpPr>
      <p:sp>
        <p:nvSpPr>
          <p:cNvPr id="408" name="Google Shape;408;p53"/>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409" name="Google Shape;409;p53"/>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4</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410" name="Google Shape;410;p53"/>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4" name="Shape 414"/>
        <p:cNvGrpSpPr/>
        <p:nvPr/>
      </p:nvGrpSpPr>
      <p:grpSpPr>
        <a:xfrm>
          <a:off x="0" y="0"/>
          <a:ext cx="0" cy="0"/>
          <a:chOff x="0" y="0"/>
          <a:chExt cx="0" cy="0"/>
        </a:xfrm>
      </p:grpSpPr>
      <p:pic>
        <p:nvPicPr>
          <p:cNvPr id="415" name="Google Shape;415;p54"/>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416" name="Google Shape;416;p54"/>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5"/>
          <p:cNvSpPr txBox="1"/>
          <p:nvPr/>
        </p:nvSpPr>
        <p:spPr>
          <a:xfrm>
            <a:off x="4522050" y="1055125"/>
            <a:ext cx="4335600" cy="34284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600">
                <a:solidFill>
                  <a:schemeClr val="dk1"/>
                </a:solidFill>
                <a:highlight>
                  <a:schemeClr val="lt1"/>
                </a:highlight>
                <a:latin typeface="Helvetica Neue Light"/>
                <a:ea typeface="Helvetica Neue Light"/>
                <a:cs typeface="Helvetica Neue Light"/>
                <a:sym typeface="Helvetica Neue Light"/>
              </a:rPr>
              <a:t>Codificar tres funciones:</a:t>
            </a:r>
            <a:endParaRPr sz="1600">
              <a:solidFill>
                <a:schemeClr val="dk1"/>
              </a:solidFill>
              <a:highlight>
                <a:schemeClr val="lt1"/>
              </a:highlight>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lang="es-419">
                <a:solidFill>
                  <a:schemeClr val="dk1"/>
                </a:solidFill>
                <a:highlight>
                  <a:schemeClr val="lt1"/>
                </a:highlight>
                <a:latin typeface="Helvetica Neue Light"/>
                <a:ea typeface="Helvetica Neue Light"/>
                <a:cs typeface="Helvetica Neue Light"/>
                <a:sym typeface="Helvetica Neue Light"/>
              </a:rPr>
              <a:t>Una función </a:t>
            </a:r>
            <a:r>
              <a:rPr i="1" lang="es-419">
                <a:solidFill>
                  <a:srgbClr val="8215BC"/>
                </a:solidFill>
                <a:highlight>
                  <a:schemeClr val="lt1"/>
                </a:highlight>
                <a:latin typeface="Helvetica Neue Light"/>
                <a:ea typeface="Helvetica Neue Light"/>
                <a:cs typeface="Helvetica Neue Light"/>
                <a:sym typeface="Helvetica Neue Light"/>
              </a:rPr>
              <a:t>entrada(),</a:t>
            </a:r>
            <a:r>
              <a:rPr lang="es-419">
                <a:solidFill>
                  <a:schemeClr val="dk1"/>
                </a:solidFill>
                <a:highlight>
                  <a:schemeClr val="lt1"/>
                </a:highlight>
                <a:latin typeface="Helvetica Neue Light"/>
                <a:ea typeface="Helvetica Neue Light"/>
                <a:cs typeface="Helvetica Neue Light"/>
                <a:sym typeface="Helvetica Neue Light"/>
              </a:rPr>
              <a:t> la cual solicite un valor al usuario y lo retorne.</a:t>
            </a:r>
            <a:endParaRPr>
              <a:solidFill>
                <a:schemeClr val="dk1"/>
              </a:solidFill>
              <a:highlight>
                <a:schemeClr val="lt1"/>
              </a:highlight>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lang="es-419">
                <a:solidFill>
                  <a:schemeClr val="dk1"/>
                </a:solidFill>
                <a:highlight>
                  <a:schemeClr val="lt1"/>
                </a:highlight>
                <a:latin typeface="Helvetica Neue Light"/>
                <a:ea typeface="Helvetica Neue Light"/>
                <a:cs typeface="Helvetica Neue Light"/>
                <a:sym typeface="Helvetica Neue Light"/>
              </a:rPr>
              <a:t>Una función </a:t>
            </a:r>
            <a:r>
              <a:rPr i="1" lang="es-419">
                <a:solidFill>
                  <a:srgbClr val="8215BC"/>
                </a:solidFill>
                <a:highlight>
                  <a:schemeClr val="lt1"/>
                </a:highlight>
                <a:latin typeface="Helvetica Neue Light"/>
                <a:ea typeface="Helvetica Neue Light"/>
                <a:cs typeface="Helvetica Neue Light"/>
                <a:sym typeface="Helvetica Neue Light"/>
              </a:rPr>
              <a:t>procesamiento(valor),</a:t>
            </a:r>
            <a:r>
              <a:rPr lang="es-419">
                <a:solidFill>
                  <a:schemeClr val="dk1"/>
                </a:solidFill>
                <a:highlight>
                  <a:schemeClr val="lt1"/>
                </a:highlight>
                <a:latin typeface="Helvetica Neue Light"/>
                <a:ea typeface="Helvetica Neue Light"/>
                <a:cs typeface="Helvetica Neue Light"/>
                <a:sym typeface="Helvetica Neue Light"/>
              </a:rPr>
              <a:t> donde se transforme la entrada.</a:t>
            </a:r>
            <a:endParaRPr>
              <a:solidFill>
                <a:schemeClr val="dk1"/>
              </a:solidFill>
              <a:highlight>
                <a:schemeClr val="lt1"/>
              </a:highlight>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lang="es-419">
                <a:solidFill>
                  <a:schemeClr val="dk1"/>
                </a:solidFill>
                <a:highlight>
                  <a:schemeClr val="lt1"/>
                </a:highlight>
                <a:latin typeface="Helvetica Neue Light"/>
                <a:ea typeface="Helvetica Neue Light"/>
                <a:cs typeface="Helvetica Neue Light"/>
                <a:sym typeface="Helvetica Neue Light"/>
              </a:rPr>
              <a:t>Una función </a:t>
            </a:r>
            <a:r>
              <a:rPr i="1" lang="es-419">
                <a:solidFill>
                  <a:srgbClr val="8215BC"/>
                </a:solidFill>
                <a:highlight>
                  <a:schemeClr val="lt1"/>
                </a:highlight>
                <a:latin typeface="Helvetica Neue Light"/>
                <a:ea typeface="Helvetica Neue Light"/>
                <a:cs typeface="Helvetica Neue Light"/>
                <a:sym typeface="Helvetica Neue Light"/>
              </a:rPr>
              <a:t>salida(valor),</a:t>
            </a:r>
            <a:r>
              <a:rPr lang="es-419">
                <a:solidFill>
                  <a:schemeClr val="dk1"/>
                </a:solidFill>
                <a:highlight>
                  <a:schemeClr val="lt1"/>
                </a:highlight>
                <a:latin typeface="Helvetica Neue Light"/>
                <a:ea typeface="Helvetica Neue Light"/>
                <a:cs typeface="Helvetica Neue Light"/>
                <a:sym typeface="Helvetica Neue Light"/>
              </a:rPr>
              <a:t> la cual mostrará el resultado por alerta.</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Luego, invocar las tres funciones.</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19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422" name="Google Shape;422;p55"/>
          <p:cNvSpPr txBox="1"/>
          <p:nvPr/>
        </p:nvSpPr>
        <p:spPr>
          <a:xfrm>
            <a:off x="4469550" y="66025"/>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ENTRADAS Y SALIDAS</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423" name="Google Shape;423;p55"/>
          <p:cNvPicPr preferRelativeResize="0"/>
          <p:nvPr/>
        </p:nvPicPr>
        <p:blipFill rotWithShape="1">
          <a:blip r:embed="rId3">
            <a:alphaModFix/>
          </a:blip>
          <a:srcRect b="0" l="0" r="0" t="0"/>
          <a:stretch/>
        </p:blipFill>
        <p:spPr>
          <a:xfrm>
            <a:off x="8172113" y="196525"/>
            <a:ext cx="726450" cy="728091"/>
          </a:xfrm>
          <a:prstGeom prst="rect">
            <a:avLst/>
          </a:prstGeom>
          <a:noFill/>
          <a:ln>
            <a:noFill/>
          </a:ln>
        </p:spPr>
      </p:pic>
      <p:pic>
        <p:nvPicPr>
          <p:cNvPr id="424" name="Google Shape;424;p55"/>
          <p:cNvPicPr preferRelativeResize="0"/>
          <p:nvPr/>
        </p:nvPicPr>
        <p:blipFill rotWithShape="1">
          <a:blip r:embed="rId4">
            <a:alphaModFix/>
          </a:blip>
          <a:srcRect b="0" l="19996" r="17339" t="0"/>
          <a:stretch/>
        </p:blipFill>
        <p:spPr>
          <a:xfrm>
            <a:off x="0" y="0"/>
            <a:ext cx="4335500" cy="5187225"/>
          </a:xfrm>
          <a:prstGeom prst="rect">
            <a:avLst/>
          </a:prstGeom>
          <a:noFill/>
          <a:ln>
            <a:noFill/>
          </a:ln>
        </p:spPr>
      </p:pic>
      <p:sp>
        <p:nvSpPr>
          <p:cNvPr id="425" name="Google Shape;425;p55"/>
          <p:cNvSpPr txBox="1"/>
          <p:nvPr/>
        </p:nvSpPr>
        <p:spPr>
          <a:xfrm>
            <a:off x="4469550" y="3856300"/>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1</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La actividad propone agrupar en funciones las instrucciones de 1) entrada. 2) procesamiento, y 3) salida. La llamada de las funciones debe coincidir con dicho orden.</a:t>
            </a:r>
            <a:endParaRPr sz="1200">
              <a:latin typeface="Didact Gothic"/>
              <a:ea typeface="Didact Gothic"/>
              <a:cs typeface="Didact Gothic"/>
              <a:sym typeface="Didact Gothic"/>
            </a:endParaRPr>
          </a:p>
        </p:txBody>
      </p:sp>
      <p:pic>
        <p:nvPicPr>
          <p:cNvPr id="426" name="Google Shape;426;p55"/>
          <p:cNvPicPr preferRelativeResize="0"/>
          <p:nvPr/>
        </p:nvPicPr>
        <p:blipFill rotWithShape="1">
          <a:blip r:embed="rId5">
            <a:alphaModFix/>
          </a:blip>
          <a:srcRect b="11598" l="20899" r="21303" t="9174"/>
          <a:stretch/>
        </p:blipFill>
        <p:spPr>
          <a:xfrm>
            <a:off x="4526100" y="4100450"/>
            <a:ext cx="407325" cy="558300"/>
          </a:xfrm>
          <a:prstGeom prst="rect">
            <a:avLst/>
          </a:prstGeom>
          <a:noFill/>
          <a:ln>
            <a:noFill/>
          </a:ln>
        </p:spPr>
      </p:pic>
      <p:pic>
        <p:nvPicPr>
          <p:cNvPr id="427" name="Google Shape;427;p55"/>
          <p:cNvPicPr preferRelativeResize="0"/>
          <p:nvPr/>
        </p:nvPicPr>
        <p:blipFill>
          <a:blip r:embed="rId6">
            <a:alphaModFix/>
          </a:blip>
          <a:stretch>
            <a:fillRect/>
          </a:stretch>
        </p:blipFill>
        <p:spPr>
          <a:xfrm>
            <a:off x="7814075" y="4856550"/>
            <a:ext cx="1186526" cy="3306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6"/>
          <p:cNvSpPr txBox="1"/>
          <p:nvPr/>
        </p:nvSpPr>
        <p:spPr>
          <a:xfrm>
            <a:off x="4622150" y="1137850"/>
            <a:ext cx="4461600" cy="30510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Codificar una función que reciba un número decimal por parámetro, y lo retorne redondeado al entero más cercano</a:t>
            </a:r>
            <a:r>
              <a:rPr i="1" lang="es-419" sz="1600">
                <a:solidFill>
                  <a:srgbClr val="8215BC"/>
                </a:solidFill>
                <a:highlight>
                  <a:schemeClr val="lt1"/>
                </a:highlight>
                <a:latin typeface="Helvetica Neue Light"/>
                <a:ea typeface="Helvetica Neue Light"/>
                <a:cs typeface="Helvetica Neue Light"/>
                <a:sym typeface="Helvetica Neue Light"/>
              </a:rPr>
              <a:t>.</a:t>
            </a:r>
            <a:r>
              <a:rPr lang="es-419" sz="1600">
                <a:solidFill>
                  <a:schemeClr val="dk1"/>
                </a:solidFill>
                <a:highlight>
                  <a:schemeClr val="lt1"/>
                </a:highlight>
                <a:latin typeface="Helvetica Neue Light"/>
                <a:ea typeface="Helvetica Neue Light"/>
                <a:cs typeface="Helvetica Neue Light"/>
                <a:sym typeface="Helvetica Neue Light"/>
              </a:rPr>
              <a:t> Para ello, puede emplearse  </a:t>
            </a:r>
            <a:r>
              <a:rPr lang="es-419" sz="1600">
                <a:solidFill>
                  <a:srgbClr val="8215BC"/>
                </a:solidFill>
                <a:highlight>
                  <a:schemeClr val="lt1"/>
                </a:highlight>
                <a:latin typeface="Helvetica Neue Light"/>
                <a:ea typeface="Helvetica Neue Light"/>
                <a:cs typeface="Helvetica Neue Light"/>
                <a:sym typeface="Helvetica Neue Light"/>
              </a:rPr>
              <a:t>Math.round.</a:t>
            </a:r>
            <a:endParaRPr sz="1600">
              <a:solidFill>
                <a:srgbClr val="8215BC"/>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Luego invocar la función de forma iterativa cinco (5) veces, solicitando en cada ciclo un número al usuario.</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433" name="Google Shape;433;p56"/>
          <p:cNvSpPr txBox="1"/>
          <p:nvPr/>
        </p:nvSpPr>
        <p:spPr>
          <a:xfrm>
            <a:off x="4461625" y="66025"/>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REDONDEO</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434" name="Google Shape;434;p56"/>
          <p:cNvPicPr preferRelativeResize="0"/>
          <p:nvPr/>
        </p:nvPicPr>
        <p:blipFill rotWithShape="1">
          <a:blip r:embed="rId3">
            <a:alphaModFix/>
          </a:blip>
          <a:srcRect b="0" l="0" r="0" t="0"/>
          <a:stretch/>
        </p:blipFill>
        <p:spPr>
          <a:xfrm>
            <a:off x="8187513" y="104125"/>
            <a:ext cx="726450" cy="728091"/>
          </a:xfrm>
          <a:prstGeom prst="rect">
            <a:avLst/>
          </a:prstGeom>
          <a:noFill/>
          <a:ln>
            <a:noFill/>
          </a:ln>
        </p:spPr>
      </p:pic>
      <p:pic>
        <p:nvPicPr>
          <p:cNvPr id="435" name="Google Shape;435;p56"/>
          <p:cNvPicPr preferRelativeResize="0"/>
          <p:nvPr/>
        </p:nvPicPr>
        <p:blipFill rotWithShape="1">
          <a:blip r:embed="rId4">
            <a:alphaModFix/>
          </a:blip>
          <a:srcRect b="0" l="15885" r="17950" t="0"/>
          <a:stretch/>
        </p:blipFill>
        <p:spPr>
          <a:xfrm>
            <a:off x="0" y="0"/>
            <a:ext cx="4522051" cy="5143500"/>
          </a:xfrm>
          <a:prstGeom prst="rect">
            <a:avLst/>
          </a:prstGeom>
          <a:noFill/>
          <a:ln>
            <a:noFill/>
          </a:ln>
        </p:spPr>
      </p:pic>
      <p:sp>
        <p:nvSpPr>
          <p:cNvPr id="436" name="Google Shape;436;p56"/>
          <p:cNvSpPr txBox="1"/>
          <p:nvPr/>
        </p:nvSpPr>
        <p:spPr>
          <a:xfrm>
            <a:off x="4569650" y="3881075"/>
            <a:ext cx="45222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La “llamada iterativa de la función” implica emplear un bucle. Como se solicita una cantidad determinada, se recomienda emplear for.</a:t>
            </a:r>
            <a:endParaRPr sz="1200">
              <a:latin typeface="Didact Gothic"/>
              <a:ea typeface="Didact Gothic"/>
              <a:cs typeface="Didact Gothic"/>
              <a:sym typeface="Didact Gothic"/>
            </a:endParaRPr>
          </a:p>
        </p:txBody>
      </p:sp>
      <p:pic>
        <p:nvPicPr>
          <p:cNvPr id="437" name="Google Shape;437;p56"/>
          <p:cNvPicPr preferRelativeResize="0"/>
          <p:nvPr/>
        </p:nvPicPr>
        <p:blipFill rotWithShape="1">
          <a:blip r:embed="rId5">
            <a:alphaModFix/>
          </a:blip>
          <a:srcRect b="11598" l="20899" r="21303" t="9174"/>
          <a:stretch/>
        </p:blipFill>
        <p:spPr>
          <a:xfrm>
            <a:off x="4626200" y="4132925"/>
            <a:ext cx="407325" cy="558300"/>
          </a:xfrm>
          <a:prstGeom prst="rect">
            <a:avLst/>
          </a:prstGeom>
          <a:noFill/>
          <a:ln>
            <a:noFill/>
          </a:ln>
        </p:spPr>
      </p:pic>
      <p:pic>
        <p:nvPicPr>
          <p:cNvPr id="438" name="Google Shape;438;p56"/>
          <p:cNvPicPr preferRelativeResize="0"/>
          <p:nvPr/>
        </p:nvPicPr>
        <p:blipFill>
          <a:blip r:embed="rId6">
            <a:alphaModFix/>
          </a:blip>
          <a:stretch>
            <a:fillRect/>
          </a:stretch>
        </p:blipFill>
        <p:spPr>
          <a:xfrm>
            <a:off x="7914175" y="4812825"/>
            <a:ext cx="1186526" cy="3306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7"/>
          <p:cNvSpPr txBox="1"/>
          <p:nvPr/>
        </p:nvSpPr>
        <p:spPr>
          <a:xfrm>
            <a:off x="4522050" y="1130950"/>
            <a:ext cx="4461600" cy="2558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600">
                <a:solidFill>
                  <a:schemeClr val="dk1"/>
                </a:solidFill>
                <a:highlight>
                  <a:schemeClr val="lt1"/>
                </a:highlight>
                <a:latin typeface="Helvetica Neue Light"/>
                <a:ea typeface="Helvetica Neue Light"/>
                <a:cs typeface="Helvetica Neue Light"/>
                <a:sym typeface="Helvetica Neue Light"/>
              </a:rPr>
              <a:t>Codificar una función con la siguiente cabecera: </a:t>
            </a:r>
            <a:r>
              <a:rPr i="1" lang="es-419" sz="1600">
                <a:solidFill>
                  <a:srgbClr val="8215BC"/>
                </a:solidFill>
                <a:highlight>
                  <a:schemeClr val="lt1"/>
                </a:highlight>
                <a:latin typeface="Helvetica Neue Light"/>
                <a:ea typeface="Helvetica Neue Light"/>
                <a:cs typeface="Helvetica Neue Light"/>
                <a:sym typeface="Helvetica Neue Light"/>
              </a:rPr>
              <a:t>impuesto(precio, porcentaje).</a:t>
            </a:r>
            <a:r>
              <a:rPr lang="es-419" sz="1600">
                <a:solidFill>
                  <a:schemeClr val="dk1"/>
                </a:solidFill>
                <a:highlight>
                  <a:schemeClr val="lt1"/>
                </a:highlight>
                <a:latin typeface="Helvetica Neue Light"/>
                <a:ea typeface="Helvetica Neue Light"/>
                <a:cs typeface="Helvetica Neue Light"/>
                <a:sym typeface="Helvetica Neue Light"/>
              </a:rPr>
              <a:t> En ella, se retorna un valor numérico compuesto por el precio recibido, más la suma del porcentaje ingresado.</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Luego invocar la función de forma iterativa cinco (5) veces, solicitando en cada ciclo un precio y porcentaje al usuario.</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19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444" name="Google Shape;444;p57"/>
          <p:cNvSpPr txBox="1"/>
          <p:nvPr/>
        </p:nvSpPr>
        <p:spPr>
          <a:xfrm>
            <a:off x="4461625"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IMPUESTOS</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445" name="Google Shape;445;p57"/>
          <p:cNvPicPr preferRelativeResize="0"/>
          <p:nvPr/>
        </p:nvPicPr>
        <p:blipFill rotWithShape="1">
          <a:blip r:embed="rId3">
            <a:alphaModFix/>
          </a:blip>
          <a:srcRect b="0" l="0" r="0" t="0"/>
          <a:stretch/>
        </p:blipFill>
        <p:spPr>
          <a:xfrm>
            <a:off x="8187513" y="196525"/>
            <a:ext cx="726450" cy="728091"/>
          </a:xfrm>
          <a:prstGeom prst="rect">
            <a:avLst/>
          </a:prstGeom>
          <a:noFill/>
          <a:ln>
            <a:noFill/>
          </a:ln>
        </p:spPr>
      </p:pic>
      <p:pic>
        <p:nvPicPr>
          <p:cNvPr id="446" name="Google Shape;446;p57"/>
          <p:cNvPicPr preferRelativeResize="0"/>
          <p:nvPr/>
        </p:nvPicPr>
        <p:blipFill rotWithShape="1">
          <a:blip r:embed="rId4">
            <a:alphaModFix/>
          </a:blip>
          <a:srcRect b="0" l="27748" r="5660" t="0"/>
          <a:stretch/>
        </p:blipFill>
        <p:spPr>
          <a:xfrm>
            <a:off x="0" y="0"/>
            <a:ext cx="4461600" cy="5098700"/>
          </a:xfrm>
          <a:prstGeom prst="rect">
            <a:avLst/>
          </a:prstGeom>
          <a:noFill/>
          <a:ln>
            <a:noFill/>
          </a:ln>
        </p:spPr>
      </p:pic>
      <p:grpSp>
        <p:nvGrpSpPr>
          <p:cNvPr id="447" name="Google Shape;447;p57"/>
          <p:cNvGrpSpPr/>
          <p:nvPr/>
        </p:nvGrpSpPr>
        <p:grpSpPr>
          <a:xfrm>
            <a:off x="4572000" y="3679600"/>
            <a:ext cx="4527000" cy="1108200"/>
            <a:chOff x="4402350" y="3656325"/>
            <a:chExt cx="4527000" cy="1108200"/>
          </a:xfrm>
        </p:grpSpPr>
        <p:sp>
          <p:nvSpPr>
            <p:cNvPr id="448" name="Google Shape;448;p57"/>
            <p:cNvSpPr txBox="1"/>
            <p:nvPr/>
          </p:nvSpPr>
          <p:spPr>
            <a:xfrm>
              <a:off x="4402350" y="3656325"/>
              <a:ext cx="4527000" cy="1108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Un impuesto es la suma de un monto al precio inicial. Buscamos calcular en la función el porcentaje sobre dicho precio, y sumarlo; por ejemplo: si el precio es 100, el 20% es 20, entonces el precio final es 100+20 = 120.</a:t>
              </a:r>
              <a:endParaRPr sz="1200">
                <a:latin typeface="Didact Gothic"/>
                <a:ea typeface="Didact Gothic"/>
                <a:cs typeface="Didact Gothic"/>
                <a:sym typeface="Didact Gothic"/>
              </a:endParaRPr>
            </a:p>
          </p:txBody>
        </p:sp>
        <p:pic>
          <p:nvPicPr>
            <p:cNvPr id="449" name="Google Shape;449;p57"/>
            <p:cNvPicPr preferRelativeResize="0"/>
            <p:nvPr/>
          </p:nvPicPr>
          <p:blipFill rotWithShape="1">
            <a:blip r:embed="rId5">
              <a:alphaModFix/>
            </a:blip>
            <a:srcRect b="11598" l="20899" r="21303" t="9174"/>
            <a:stretch/>
          </p:blipFill>
          <p:spPr>
            <a:xfrm>
              <a:off x="4447200" y="4007475"/>
              <a:ext cx="407325" cy="558300"/>
            </a:xfrm>
            <a:prstGeom prst="rect">
              <a:avLst/>
            </a:prstGeom>
            <a:noFill/>
            <a:ln>
              <a:noFill/>
            </a:ln>
          </p:spPr>
        </p:pic>
      </p:grpSp>
      <p:pic>
        <p:nvPicPr>
          <p:cNvPr id="450" name="Google Shape;450;p57"/>
          <p:cNvPicPr preferRelativeResize="0"/>
          <p:nvPr/>
        </p:nvPicPr>
        <p:blipFill>
          <a:blip r:embed="rId6">
            <a:alphaModFix/>
          </a:blip>
          <a:stretch>
            <a:fillRect/>
          </a:stretch>
        </p:blipFill>
        <p:spPr>
          <a:xfrm>
            <a:off x="7858225" y="4812825"/>
            <a:ext cx="1186526" cy="3306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8"/>
          <p:cNvSpPr txBox="1"/>
          <p:nvPr/>
        </p:nvSpPr>
        <p:spPr>
          <a:xfrm>
            <a:off x="4604700" y="902725"/>
            <a:ext cx="4461600" cy="34284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a:solidFill>
                  <a:schemeClr val="dk1"/>
                </a:solidFill>
                <a:highlight>
                  <a:schemeClr val="lt1"/>
                </a:highlight>
                <a:latin typeface="Helvetica Neue Light"/>
                <a:ea typeface="Helvetica Neue Light"/>
                <a:cs typeface="Helvetica Neue Light"/>
                <a:sym typeface="Helvetica Neue Light"/>
              </a:rPr>
              <a:t>Codificar dos funciones:</a:t>
            </a:r>
            <a:endParaRPr>
              <a:solidFill>
                <a:schemeClr val="dk1"/>
              </a:solidFill>
              <a:highlight>
                <a:schemeClr val="lt1"/>
              </a:highlight>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lang="es-419">
                <a:solidFill>
                  <a:schemeClr val="dk1"/>
                </a:solidFill>
                <a:highlight>
                  <a:schemeClr val="lt1"/>
                </a:highlight>
                <a:latin typeface="Helvetica Neue Light"/>
                <a:ea typeface="Helvetica Neue Light"/>
                <a:cs typeface="Helvetica Neue Light"/>
                <a:sym typeface="Helvetica Neue Light"/>
              </a:rPr>
              <a:t>Una función </a:t>
            </a:r>
            <a:r>
              <a:rPr i="1" lang="es-419">
                <a:solidFill>
                  <a:srgbClr val="8215BC"/>
                </a:solidFill>
                <a:highlight>
                  <a:schemeClr val="lt1"/>
                </a:highlight>
                <a:latin typeface="Helvetica Neue Light"/>
                <a:ea typeface="Helvetica Neue Light"/>
                <a:cs typeface="Helvetica Neue Light"/>
                <a:sym typeface="Helvetica Neue Light"/>
              </a:rPr>
              <a:t>cotizarDolar(pesos),</a:t>
            </a:r>
            <a:r>
              <a:rPr lang="es-419">
                <a:solidFill>
                  <a:schemeClr val="dk1"/>
                </a:solidFill>
                <a:highlight>
                  <a:schemeClr val="lt1"/>
                </a:highlight>
                <a:latin typeface="Helvetica Neue Light"/>
                <a:ea typeface="Helvetica Neue Light"/>
                <a:cs typeface="Helvetica Neue Light"/>
                <a:sym typeface="Helvetica Neue Light"/>
              </a:rPr>
              <a:t> la cual recibe un valor monetario en pesos argentinos, y lo retorna en su equivalente en dólares.</a:t>
            </a:r>
            <a:endParaRPr>
              <a:solidFill>
                <a:schemeClr val="dk1"/>
              </a:solidFill>
              <a:highlight>
                <a:schemeClr val="lt1"/>
              </a:highlight>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lang="es-419">
                <a:solidFill>
                  <a:schemeClr val="dk1"/>
                </a:solidFill>
                <a:highlight>
                  <a:schemeClr val="lt1"/>
                </a:highlight>
                <a:latin typeface="Helvetica Neue Light"/>
                <a:ea typeface="Helvetica Neue Light"/>
                <a:cs typeface="Helvetica Neue Light"/>
                <a:sym typeface="Helvetica Neue Light"/>
              </a:rPr>
              <a:t>Una función </a:t>
            </a:r>
            <a:r>
              <a:rPr i="1" lang="es-419">
                <a:solidFill>
                  <a:srgbClr val="8215BC"/>
                </a:solidFill>
                <a:highlight>
                  <a:schemeClr val="lt1"/>
                </a:highlight>
                <a:latin typeface="Helvetica Neue Light"/>
                <a:ea typeface="Helvetica Neue Light"/>
                <a:cs typeface="Helvetica Neue Light"/>
                <a:sym typeface="Helvetica Neue Light"/>
              </a:rPr>
              <a:t>cotizarPesos(dolar),</a:t>
            </a:r>
            <a:r>
              <a:rPr lang="es-419">
                <a:solidFill>
                  <a:schemeClr val="dk1"/>
                </a:solidFill>
                <a:highlight>
                  <a:schemeClr val="lt1"/>
                </a:highlight>
                <a:latin typeface="Helvetica Neue Light"/>
                <a:ea typeface="Helvetica Neue Light"/>
                <a:cs typeface="Helvetica Neue Light"/>
                <a:sym typeface="Helvetica Neue Light"/>
              </a:rPr>
              <a:t> que recibe un valor monetario en dólares, y lo retorna en su equivalente en pesos argentinos.</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Luego invocar las funciones solicitando  al usuario el valor y el tipo de cotización a realizar.</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19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456" name="Google Shape;456;p58"/>
          <p:cNvSpPr txBox="1"/>
          <p:nvPr/>
        </p:nvSpPr>
        <p:spPr>
          <a:xfrm>
            <a:off x="4537650" y="66025"/>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COTIZACIÓN</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457" name="Google Shape;457;p58"/>
          <p:cNvPicPr preferRelativeResize="0"/>
          <p:nvPr/>
        </p:nvPicPr>
        <p:blipFill rotWithShape="1">
          <a:blip r:embed="rId3">
            <a:alphaModFix/>
          </a:blip>
          <a:srcRect b="0" l="0" r="0" t="0"/>
          <a:stretch/>
        </p:blipFill>
        <p:spPr>
          <a:xfrm>
            <a:off x="8172113" y="196525"/>
            <a:ext cx="726450" cy="728091"/>
          </a:xfrm>
          <a:prstGeom prst="rect">
            <a:avLst/>
          </a:prstGeom>
          <a:noFill/>
          <a:ln>
            <a:noFill/>
          </a:ln>
        </p:spPr>
      </p:pic>
      <p:pic>
        <p:nvPicPr>
          <p:cNvPr id="458" name="Google Shape;458;p58"/>
          <p:cNvPicPr preferRelativeResize="0"/>
          <p:nvPr/>
        </p:nvPicPr>
        <p:blipFill rotWithShape="1">
          <a:blip r:embed="rId4">
            <a:alphaModFix/>
          </a:blip>
          <a:srcRect b="0" l="13639" r="22503" t="0"/>
          <a:stretch/>
        </p:blipFill>
        <p:spPr>
          <a:xfrm>
            <a:off x="0" y="0"/>
            <a:ext cx="4537650" cy="5143500"/>
          </a:xfrm>
          <a:prstGeom prst="rect">
            <a:avLst/>
          </a:prstGeom>
          <a:noFill/>
          <a:ln>
            <a:noFill/>
          </a:ln>
        </p:spPr>
      </p:pic>
      <p:grpSp>
        <p:nvGrpSpPr>
          <p:cNvPr id="459" name="Google Shape;459;p58"/>
          <p:cNvGrpSpPr/>
          <p:nvPr/>
        </p:nvGrpSpPr>
        <p:grpSpPr>
          <a:xfrm>
            <a:off x="4572000" y="3895200"/>
            <a:ext cx="4527000" cy="923400"/>
            <a:chOff x="4402350" y="3871925"/>
            <a:chExt cx="4527000" cy="923400"/>
          </a:xfrm>
        </p:grpSpPr>
        <p:sp>
          <p:nvSpPr>
            <p:cNvPr id="460" name="Google Shape;460;p58"/>
            <p:cNvSpPr txBox="1"/>
            <p:nvPr/>
          </p:nvSpPr>
          <p:spPr>
            <a:xfrm>
              <a:off x="4402350" y="3871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Es posible cambiar la moneda a cotizar. Lo importante es codificar dos funciones que hagan operaciones contrarias (inversas). </a:t>
              </a:r>
              <a:endParaRPr sz="1200">
                <a:latin typeface="Didact Gothic"/>
                <a:ea typeface="Didact Gothic"/>
                <a:cs typeface="Didact Gothic"/>
                <a:sym typeface="Didact Gothic"/>
              </a:endParaRPr>
            </a:p>
          </p:txBody>
        </p:sp>
        <p:pic>
          <p:nvPicPr>
            <p:cNvPr id="461" name="Google Shape;461;p58"/>
            <p:cNvPicPr preferRelativeResize="0"/>
            <p:nvPr/>
          </p:nvPicPr>
          <p:blipFill rotWithShape="1">
            <a:blip r:embed="rId5">
              <a:alphaModFix/>
            </a:blip>
            <a:srcRect b="11598" l="20899" r="21303" t="9174"/>
            <a:stretch/>
          </p:blipFill>
          <p:spPr>
            <a:xfrm>
              <a:off x="4447200" y="3931275"/>
              <a:ext cx="407325" cy="558300"/>
            </a:xfrm>
            <a:prstGeom prst="rect">
              <a:avLst/>
            </a:prstGeom>
            <a:noFill/>
            <a:ln>
              <a:noFill/>
            </a:ln>
          </p:spPr>
        </p:pic>
      </p:grpSp>
      <p:pic>
        <p:nvPicPr>
          <p:cNvPr id="462" name="Google Shape;462;p58"/>
          <p:cNvPicPr preferRelativeResize="0"/>
          <p:nvPr/>
        </p:nvPicPr>
        <p:blipFill>
          <a:blip r:embed="rId6">
            <a:alphaModFix/>
          </a:blip>
          <a:stretch>
            <a:fillRect/>
          </a:stretch>
        </p:blipFill>
        <p:spPr>
          <a:xfrm>
            <a:off x="7858225" y="4812825"/>
            <a:ext cx="1186526" cy="3306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9"/>
          <p:cNvSpPr txBox="1"/>
          <p:nvPr/>
        </p:nvSpPr>
        <p:spPr>
          <a:xfrm>
            <a:off x="4572000" y="1055125"/>
            <a:ext cx="4461600" cy="34284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600">
                <a:solidFill>
                  <a:schemeClr val="dk1"/>
                </a:solidFill>
                <a:highlight>
                  <a:schemeClr val="lt1"/>
                </a:highlight>
                <a:latin typeface="Helvetica Neue Light"/>
                <a:ea typeface="Helvetica Neue Light"/>
                <a:cs typeface="Helvetica Neue Light"/>
                <a:sym typeface="Helvetica Neue Light"/>
              </a:rPr>
              <a:t>Codificar una función con la siguiente cabecera: </a:t>
            </a:r>
            <a:r>
              <a:rPr i="1" lang="es-419" sz="1600">
                <a:solidFill>
                  <a:srgbClr val="8215BC"/>
                </a:solidFill>
                <a:highlight>
                  <a:schemeClr val="lt1"/>
                </a:highlight>
                <a:latin typeface="Helvetica Neue Light"/>
                <a:ea typeface="Helvetica Neue Light"/>
                <a:cs typeface="Helvetica Neue Light"/>
                <a:sym typeface="Helvetica Neue Light"/>
              </a:rPr>
              <a:t>validacion(cadena).</a:t>
            </a:r>
            <a:r>
              <a:rPr lang="es-419" sz="1600">
                <a:solidFill>
                  <a:schemeClr val="dk1"/>
                </a:solidFill>
                <a:highlight>
                  <a:schemeClr val="lt1"/>
                </a:highlight>
                <a:latin typeface="Helvetica Neue Light"/>
                <a:ea typeface="Helvetica Neue Light"/>
                <a:cs typeface="Helvetica Neue Light"/>
                <a:sym typeface="Helvetica Neue Light"/>
              </a:rPr>
              <a:t> En ella, se retorna un valor booleano, el cual es </a:t>
            </a:r>
            <a:r>
              <a:rPr lang="es-419" sz="1600">
                <a:solidFill>
                  <a:srgbClr val="8215BC"/>
                </a:solidFill>
                <a:highlight>
                  <a:schemeClr val="lt1"/>
                </a:highlight>
                <a:latin typeface="Helvetica Neue Light"/>
                <a:ea typeface="Helvetica Neue Light"/>
                <a:cs typeface="Helvetica Neue Light"/>
                <a:sym typeface="Helvetica Neue Light"/>
              </a:rPr>
              <a:t>true</a:t>
            </a:r>
            <a:r>
              <a:rPr lang="es-419" sz="1600">
                <a:solidFill>
                  <a:schemeClr val="dk1"/>
                </a:solidFill>
                <a:highlight>
                  <a:schemeClr val="lt1"/>
                </a:highlight>
                <a:latin typeface="Helvetica Neue Light"/>
                <a:ea typeface="Helvetica Neue Light"/>
                <a:cs typeface="Helvetica Neue Light"/>
                <a:sym typeface="Helvetica Neue Light"/>
              </a:rPr>
              <a:t> si el parámetro no es un cadena vacía. Caso contrario, se retorna </a:t>
            </a:r>
            <a:r>
              <a:rPr lang="es-419" sz="1600">
                <a:solidFill>
                  <a:srgbClr val="8215BC"/>
                </a:solidFill>
                <a:highlight>
                  <a:schemeClr val="lt1"/>
                </a:highlight>
                <a:latin typeface="Helvetica Neue Light"/>
                <a:ea typeface="Helvetica Neue Light"/>
                <a:cs typeface="Helvetica Neue Light"/>
                <a:sym typeface="Helvetica Neue Light"/>
              </a:rPr>
              <a:t>false</a:t>
            </a:r>
            <a:r>
              <a:rPr lang="es-419" sz="1600">
                <a:solidFill>
                  <a:schemeClr val="dk1"/>
                </a:solidFill>
                <a:highlight>
                  <a:schemeClr val="lt1"/>
                </a:highlight>
                <a:latin typeface="Helvetica Neue Light"/>
                <a:ea typeface="Helvetica Neue Light"/>
                <a:cs typeface="Helvetica Neue Light"/>
                <a:sym typeface="Helvetica Neue Light"/>
              </a:rPr>
              <a:t>. Luego invocar la función de forma iterativa, hasta que el usuario tipee “ESC”, solicitando en cada ciclo una cadena a validar.</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19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468" name="Google Shape;468;p59"/>
          <p:cNvSpPr txBox="1"/>
          <p:nvPr/>
        </p:nvSpPr>
        <p:spPr>
          <a:xfrm>
            <a:off x="4461600" y="66025"/>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VALIDACIÓN</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469" name="Google Shape;469;p59"/>
          <p:cNvPicPr preferRelativeResize="0"/>
          <p:nvPr/>
        </p:nvPicPr>
        <p:blipFill rotWithShape="1">
          <a:blip r:embed="rId3">
            <a:alphaModFix/>
          </a:blip>
          <a:srcRect b="0" l="0" r="0" t="0"/>
          <a:stretch/>
        </p:blipFill>
        <p:spPr>
          <a:xfrm>
            <a:off x="8172113" y="142625"/>
            <a:ext cx="726450" cy="728091"/>
          </a:xfrm>
          <a:prstGeom prst="rect">
            <a:avLst/>
          </a:prstGeom>
          <a:noFill/>
          <a:ln>
            <a:noFill/>
          </a:ln>
        </p:spPr>
      </p:pic>
      <p:pic>
        <p:nvPicPr>
          <p:cNvPr id="470" name="Google Shape;470;p59"/>
          <p:cNvPicPr preferRelativeResize="0"/>
          <p:nvPr/>
        </p:nvPicPr>
        <p:blipFill rotWithShape="1">
          <a:blip r:embed="rId4">
            <a:alphaModFix/>
          </a:blip>
          <a:srcRect b="0" l="3317" r="10281" t="0"/>
          <a:stretch/>
        </p:blipFill>
        <p:spPr>
          <a:xfrm>
            <a:off x="0" y="0"/>
            <a:ext cx="4461600" cy="5143500"/>
          </a:xfrm>
          <a:prstGeom prst="rect">
            <a:avLst/>
          </a:prstGeom>
          <a:noFill/>
          <a:ln>
            <a:noFill/>
          </a:ln>
        </p:spPr>
      </p:pic>
      <p:grpSp>
        <p:nvGrpSpPr>
          <p:cNvPr id="471" name="Google Shape;471;p59"/>
          <p:cNvGrpSpPr/>
          <p:nvPr/>
        </p:nvGrpSpPr>
        <p:grpSpPr>
          <a:xfrm>
            <a:off x="4572000" y="3840500"/>
            <a:ext cx="4527000" cy="923400"/>
            <a:chOff x="4402350" y="3817225"/>
            <a:chExt cx="4527000" cy="923400"/>
          </a:xfrm>
        </p:grpSpPr>
        <p:sp>
          <p:nvSpPr>
            <p:cNvPr id="472" name="Google Shape;472;p59"/>
            <p:cNvSpPr txBox="1"/>
            <p:nvPr/>
          </p:nvSpPr>
          <p:spPr>
            <a:xfrm>
              <a:off x="4402350" y="38172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Es común emplear funciones para validar si un valor recibido por parámetro cumple con cierto formato. La comparación de cadena vacía es (cadena != ‘’)</a:t>
              </a:r>
              <a:endParaRPr sz="1200">
                <a:latin typeface="Didact Gothic"/>
                <a:ea typeface="Didact Gothic"/>
                <a:cs typeface="Didact Gothic"/>
                <a:sym typeface="Didact Gothic"/>
              </a:endParaRPr>
            </a:p>
          </p:txBody>
        </p:sp>
        <p:pic>
          <p:nvPicPr>
            <p:cNvPr id="473" name="Google Shape;473;p59"/>
            <p:cNvPicPr preferRelativeResize="0"/>
            <p:nvPr/>
          </p:nvPicPr>
          <p:blipFill rotWithShape="1">
            <a:blip r:embed="rId5">
              <a:alphaModFix/>
            </a:blip>
            <a:srcRect b="11598" l="20899" r="21303" t="9174"/>
            <a:stretch/>
          </p:blipFill>
          <p:spPr>
            <a:xfrm>
              <a:off x="4402350" y="3999775"/>
              <a:ext cx="407325" cy="558300"/>
            </a:xfrm>
            <a:prstGeom prst="rect">
              <a:avLst/>
            </a:prstGeom>
            <a:noFill/>
            <a:ln>
              <a:noFill/>
            </a:ln>
          </p:spPr>
        </p:pic>
      </p:grpSp>
      <p:pic>
        <p:nvPicPr>
          <p:cNvPr id="474" name="Google Shape;474;p59"/>
          <p:cNvPicPr preferRelativeResize="0"/>
          <p:nvPr/>
        </p:nvPicPr>
        <p:blipFill>
          <a:blip r:embed="rId6">
            <a:alphaModFix/>
          </a:blip>
          <a:stretch>
            <a:fillRect/>
          </a:stretch>
        </p:blipFill>
        <p:spPr>
          <a:xfrm>
            <a:off x="7847075" y="4812825"/>
            <a:ext cx="1186526" cy="3306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8" name="Shape 478"/>
        <p:cNvGrpSpPr/>
        <p:nvPr/>
      </p:nvGrpSpPr>
      <p:grpSpPr>
        <a:xfrm>
          <a:off x="0" y="0"/>
          <a:ext cx="0" cy="0"/>
          <a:chOff x="0" y="0"/>
          <a:chExt cx="0" cy="0"/>
        </a:xfrm>
      </p:grpSpPr>
      <p:pic>
        <p:nvPicPr>
          <p:cNvPr id="479" name="Google Shape;479;p60"/>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480" name="Google Shape;480;p60"/>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84" name="Shape 484"/>
        <p:cNvGrpSpPr/>
        <p:nvPr/>
      </p:nvGrpSpPr>
      <p:grpSpPr>
        <a:xfrm>
          <a:off x="0" y="0"/>
          <a:ext cx="0" cy="0"/>
          <a:chOff x="0" y="0"/>
          <a:chExt cx="0" cy="0"/>
        </a:xfrm>
      </p:grpSpPr>
      <p:sp>
        <p:nvSpPr>
          <p:cNvPr id="485" name="Google Shape;485;p61"/>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486" name="Google Shape;486;p61"/>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487" name="Google Shape;487;p61"/>
          <p:cNvSpPr txBox="1"/>
          <p:nvPr/>
        </p:nvSpPr>
        <p:spPr>
          <a:xfrm>
            <a:off x="631650" y="1334525"/>
            <a:ext cx="7880700" cy="3809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300">
                <a:solidFill>
                  <a:srgbClr val="F286C4"/>
                </a:solidFill>
                <a:latin typeface="Courier New"/>
                <a:ea typeface="Courier New"/>
                <a:cs typeface="Courier New"/>
                <a:sym typeface="Courier New"/>
              </a:rPr>
              <a:t>function</a:t>
            </a:r>
            <a:r>
              <a:rPr lang="es-419" sz="1300">
                <a:solidFill>
                  <a:srgbClr val="F6F6F4"/>
                </a:solidFill>
                <a:latin typeface="Courier New"/>
                <a:ea typeface="Courier New"/>
                <a:cs typeface="Courier New"/>
                <a:sym typeface="Courier New"/>
              </a:rPr>
              <a:t> </a:t>
            </a:r>
            <a:r>
              <a:rPr lang="es-419" sz="1300">
                <a:solidFill>
                  <a:srgbClr val="62E884"/>
                </a:solidFill>
                <a:latin typeface="Courier New"/>
                <a:ea typeface="Courier New"/>
                <a:cs typeface="Courier New"/>
                <a:sym typeface="Courier New"/>
              </a:rPr>
              <a:t>entrada</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    </a:t>
            </a:r>
            <a:r>
              <a:rPr lang="es-419" sz="1300">
                <a:solidFill>
                  <a:srgbClr val="F286C4"/>
                </a:solidFill>
                <a:latin typeface="Courier New"/>
                <a:ea typeface="Courier New"/>
                <a:cs typeface="Courier New"/>
                <a:sym typeface="Courier New"/>
              </a:rPr>
              <a:t>return</a:t>
            </a:r>
            <a:r>
              <a:rPr lang="es-419" sz="1300">
                <a:solidFill>
                  <a:srgbClr val="F6F6F4"/>
                </a:solidFill>
                <a:latin typeface="Courier New"/>
                <a:ea typeface="Courier New"/>
                <a:cs typeface="Courier New"/>
                <a:sym typeface="Courier New"/>
              </a:rPr>
              <a:t> </a:t>
            </a:r>
            <a:r>
              <a:rPr lang="es-419" sz="1300">
                <a:solidFill>
                  <a:srgbClr val="97E1F1"/>
                </a:solidFill>
                <a:latin typeface="Courier New"/>
                <a:ea typeface="Courier New"/>
                <a:cs typeface="Courier New"/>
                <a:sym typeface="Courier New"/>
              </a:rPr>
              <a:t>prompt</a:t>
            </a:r>
            <a:r>
              <a:rPr lang="es-419" sz="1300">
                <a:solidFill>
                  <a:srgbClr val="F6F6F4"/>
                </a:solidFill>
                <a:latin typeface="Courier New"/>
                <a:ea typeface="Courier New"/>
                <a:cs typeface="Courier New"/>
                <a:sym typeface="Courier New"/>
              </a:rPr>
              <a:t>(</a:t>
            </a:r>
            <a:r>
              <a:rPr lang="es-419" sz="1300">
                <a:solidFill>
                  <a:srgbClr val="DEE492"/>
                </a:solidFill>
                <a:latin typeface="Courier New"/>
                <a:ea typeface="Courier New"/>
                <a:cs typeface="Courier New"/>
                <a:sym typeface="Courier New"/>
              </a:rPr>
              <a:t>"</a:t>
            </a:r>
            <a:r>
              <a:rPr lang="es-419" sz="1300">
                <a:solidFill>
                  <a:srgbClr val="E7EE98"/>
                </a:solidFill>
                <a:latin typeface="Courier New"/>
                <a:ea typeface="Courier New"/>
                <a:cs typeface="Courier New"/>
                <a:sym typeface="Courier New"/>
              </a:rPr>
              <a:t>INGRESAR DATO</a:t>
            </a:r>
            <a:r>
              <a:rPr lang="es-419" sz="1300">
                <a:solidFill>
                  <a:srgbClr val="DEE492"/>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286C4"/>
                </a:solidFill>
                <a:latin typeface="Courier New"/>
                <a:ea typeface="Courier New"/>
                <a:cs typeface="Courier New"/>
                <a:sym typeface="Courier New"/>
              </a:rPr>
              <a:t>function</a:t>
            </a:r>
            <a:r>
              <a:rPr lang="es-419" sz="1300">
                <a:solidFill>
                  <a:srgbClr val="F6F6F4"/>
                </a:solidFill>
                <a:latin typeface="Courier New"/>
                <a:ea typeface="Courier New"/>
                <a:cs typeface="Courier New"/>
                <a:sym typeface="Courier New"/>
              </a:rPr>
              <a:t> </a:t>
            </a:r>
            <a:r>
              <a:rPr lang="es-419" sz="1300">
                <a:solidFill>
                  <a:srgbClr val="62E884"/>
                </a:solidFill>
                <a:latin typeface="Courier New"/>
                <a:ea typeface="Courier New"/>
                <a:cs typeface="Courier New"/>
                <a:sym typeface="Courier New"/>
              </a:rPr>
              <a:t>procesamiento</a:t>
            </a:r>
            <a:r>
              <a:rPr lang="es-419" sz="1300">
                <a:solidFill>
                  <a:srgbClr val="F6F6F4"/>
                </a:solidFill>
                <a:latin typeface="Courier New"/>
                <a:ea typeface="Courier New"/>
                <a:cs typeface="Courier New"/>
                <a:sym typeface="Courier New"/>
              </a:rPr>
              <a:t>(</a:t>
            </a:r>
            <a:r>
              <a:rPr i="1" lang="es-419" sz="1300">
                <a:solidFill>
                  <a:srgbClr val="FFB86C"/>
                </a:solidFill>
                <a:latin typeface="Courier New"/>
                <a:ea typeface="Courier New"/>
                <a:cs typeface="Courier New"/>
                <a:sym typeface="Courier New"/>
              </a:rPr>
              <a:t>valor</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    </a:t>
            </a:r>
            <a:r>
              <a:rPr lang="es-419" sz="1300">
                <a:solidFill>
                  <a:srgbClr val="F286C4"/>
                </a:solidFill>
                <a:latin typeface="Courier New"/>
                <a:ea typeface="Courier New"/>
                <a:cs typeface="Courier New"/>
                <a:sym typeface="Courier New"/>
              </a:rPr>
              <a:t>return</a:t>
            </a:r>
            <a:r>
              <a:rPr lang="es-419" sz="1300">
                <a:solidFill>
                  <a:srgbClr val="F6F6F4"/>
                </a:solidFill>
                <a:latin typeface="Courier New"/>
                <a:ea typeface="Courier New"/>
                <a:cs typeface="Courier New"/>
                <a:sym typeface="Courier New"/>
              </a:rPr>
              <a:t> </a:t>
            </a:r>
            <a:r>
              <a:rPr lang="es-419" sz="1300">
                <a:solidFill>
                  <a:srgbClr val="DEE492"/>
                </a:solidFill>
                <a:latin typeface="Courier New"/>
                <a:ea typeface="Courier New"/>
                <a:cs typeface="Courier New"/>
                <a:sym typeface="Courier New"/>
              </a:rPr>
              <a:t>"</a:t>
            </a:r>
            <a:r>
              <a:rPr lang="es-419" sz="1300">
                <a:solidFill>
                  <a:srgbClr val="E7EE98"/>
                </a:solidFill>
                <a:latin typeface="Courier New"/>
                <a:ea typeface="Courier New"/>
                <a:cs typeface="Courier New"/>
                <a:sym typeface="Courier New"/>
              </a:rPr>
              <a:t>LA ENTRADA ES </a:t>
            </a:r>
            <a:r>
              <a:rPr lang="es-419" sz="1300">
                <a:solidFill>
                  <a:srgbClr val="DEE492"/>
                </a:solidFill>
                <a:latin typeface="Courier New"/>
                <a:ea typeface="Courier New"/>
                <a:cs typeface="Courier New"/>
                <a:sym typeface="Courier New"/>
              </a:rPr>
              <a:t>"</a:t>
            </a:r>
            <a:r>
              <a:rPr lang="es-419" sz="1300">
                <a:solidFill>
                  <a:srgbClr val="F286C4"/>
                </a:solidFill>
                <a:latin typeface="Courier New"/>
                <a:ea typeface="Courier New"/>
                <a:cs typeface="Courier New"/>
                <a:sym typeface="Courier New"/>
              </a:rPr>
              <a:t>+</a:t>
            </a:r>
            <a:r>
              <a:rPr i="1" lang="es-419" sz="1300">
                <a:solidFill>
                  <a:srgbClr val="FFB86C"/>
                </a:solidFill>
                <a:latin typeface="Courier New"/>
                <a:ea typeface="Courier New"/>
                <a:cs typeface="Courier New"/>
                <a:sym typeface="Courier New"/>
              </a:rPr>
              <a:t>valor</a:t>
            </a:r>
            <a:endParaRPr i="1" sz="1300">
              <a:solidFill>
                <a:srgbClr val="FFB86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286C4"/>
                </a:solidFill>
                <a:latin typeface="Courier New"/>
                <a:ea typeface="Courier New"/>
                <a:cs typeface="Courier New"/>
                <a:sym typeface="Courier New"/>
              </a:rPr>
              <a:t>function</a:t>
            </a:r>
            <a:r>
              <a:rPr lang="es-419" sz="1300">
                <a:solidFill>
                  <a:srgbClr val="F6F6F4"/>
                </a:solidFill>
                <a:latin typeface="Courier New"/>
                <a:ea typeface="Courier New"/>
                <a:cs typeface="Courier New"/>
                <a:sym typeface="Courier New"/>
              </a:rPr>
              <a:t> </a:t>
            </a:r>
            <a:r>
              <a:rPr lang="es-419" sz="1300">
                <a:solidFill>
                  <a:srgbClr val="62E884"/>
                </a:solidFill>
                <a:latin typeface="Courier New"/>
                <a:ea typeface="Courier New"/>
                <a:cs typeface="Courier New"/>
                <a:sym typeface="Courier New"/>
              </a:rPr>
              <a:t>salida</a:t>
            </a:r>
            <a:r>
              <a:rPr lang="es-419" sz="1300">
                <a:solidFill>
                  <a:srgbClr val="F6F6F4"/>
                </a:solidFill>
                <a:latin typeface="Courier New"/>
                <a:ea typeface="Courier New"/>
                <a:cs typeface="Courier New"/>
                <a:sym typeface="Courier New"/>
              </a:rPr>
              <a:t>(</a:t>
            </a:r>
            <a:r>
              <a:rPr i="1" lang="es-419" sz="1300">
                <a:solidFill>
                  <a:srgbClr val="FFB86C"/>
                </a:solidFill>
                <a:latin typeface="Courier New"/>
                <a:ea typeface="Courier New"/>
                <a:cs typeface="Courier New"/>
                <a:sym typeface="Courier New"/>
              </a:rPr>
              <a:t>valor</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    </a:t>
            </a:r>
            <a:r>
              <a:rPr lang="es-419" sz="1300">
                <a:solidFill>
                  <a:srgbClr val="97E1F1"/>
                </a:solidFill>
                <a:latin typeface="Courier New"/>
                <a:ea typeface="Courier New"/>
                <a:cs typeface="Courier New"/>
                <a:sym typeface="Courier New"/>
              </a:rPr>
              <a:t>alert</a:t>
            </a:r>
            <a:r>
              <a:rPr lang="es-419" sz="1300">
                <a:solidFill>
                  <a:srgbClr val="F6F6F4"/>
                </a:solidFill>
                <a:latin typeface="Courier New"/>
                <a:ea typeface="Courier New"/>
                <a:cs typeface="Courier New"/>
                <a:sym typeface="Courier New"/>
              </a:rPr>
              <a:t>(</a:t>
            </a:r>
            <a:r>
              <a:rPr i="1" lang="es-419" sz="1300">
                <a:solidFill>
                  <a:srgbClr val="FFB86C"/>
                </a:solidFill>
                <a:latin typeface="Courier New"/>
                <a:ea typeface="Courier New"/>
                <a:cs typeface="Courier New"/>
                <a:sym typeface="Courier New"/>
              </a:rPr>
              <a:t>valor</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/SUMAR LA OTRA FORMA DE LLAMADA</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62E884"/>
                </a:solidFill>
                <a:latin typeface="Courier New"/>
                <a:ea typeface="Courier New"/>
                <a:cs typeface="Courier New"/>
                <a:sym typeface="Courier New"/>
              </a:rPr>
              <a:t>salida</a:t>
            </a:r>
            <a:r>
              <a:rPr lang="es-419" sz="1300">
                <a:solidFill>
                  <a:srgbClr val="F6F6F4"/>
                </a:solidFill>
                <a:latin typeface="Courier New"/>
                <a:ea typeface="Courier New"/>
                <a:cs typeface="Courier New"/>
                <a:sym typeface="Courier New"/>
              </a:rPr>
              <a:t>(</a:t>
            </a:r>
            <a:r>
              <a:rPr lang="es-419" sz="1300">
                <a:solidFill>
                  <a:srgbClr val="62E884"/>
                </a:solidFill>
                <a:latin typeface="Courier New"/>
                <a:ea typeface="Courier New"/>
                <a:cs typeface="Courier New"/>
                <a:sym typeface="Courier New"/>
              </a:rPr>
              <a:t>procesamiento</a:t>
            </a:r>
            <a:r>
              <a:rPr lang="es-419" sz="1300">
                <a:solidFill>
                  <a:srgbClr val="F6F6F4"/>
                </a:solidFill>
                <a:latin typeface="Courier New"/>
                <a:ea typeface="Courier New"/>
                <a:cs typeface="Courier New"/>
                <a:sym typeface="Courier New"/>
              </a:rPr>
              <a:t>(</a:t>
            </a:r>
            <a:r>
              <a:rPr lang="es-419" sz="1300">
                <a:solidFill>
                  <a:srgbClr val="62E884"/>
                </a:solidFill>
                <a:latin typeface="Courier New"/>
                <a:ea typeface="Courier New"/>
                <a:cs typeface="Courier New"/>
                <a:sym typeface="Courier New"/>
              </a:rPr>
              <a:t>entrada</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sp>
        <p:nvSpPr>
          <p:cNvPr id="488" name="Google Shape;488;p61"/>
          <p:cNvSpPr/>
          <p:nvPr/>
        </p:nvSpPr>
        <p:spPr>
          <a:xfrm>
            <a:off x="7863100" y="4766225"/>
            <a:ext cx="1186526" cy="330675"/>
          </a:xfrm>
          <a:prstGeom prst="rect">
            <a:avLst/>
          </a:prstGeom>
          <a:noFill/>
          <a:ln>
            <a:noFill/>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nvSpPr>
        <p:spPr>
          <a:xfrm>
            <a:off x="4616850" y="1583275"/>
            <a:ext cx="4268700" cy="21432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800">
                <a:solidFill>
                  <a:schemeClr val="dk1"/>
                </a:solidFill>
                <a:highlight>
                  <a:srgbClr val="FFFFFF"/>
                </a:highlight>
                <a:latin typeface="Helvetica Neue Light"/>
                <a:ea typeface="Helvetica Neue Light"/>
                <a:cs typeface="Helvetica Neue Light"/>
                <a:sym typeface="Helvetica Neue Light"/>
              </a:rPr>
              <a:t>Crear cinco (5) variables constantes, asignando a cada una de ellas diferentes nombres de ciudades.</a:t>
            </a:r>
            <a:r>
              <a:rPr lang="es-419" sz="1800">
                <a:solidFill>
                  <a:schemeClr val="dk1"/>
                </a:solidFill>
                <a:latin typeface="Helvetica Neue Light"/>
                <a:ea typeface="Helvetica Neue Light"/>
                <a:cs typeface="Helvetica Neue Light"/>
                <a:sym typeface="Helvetica Neue Light"/>
              </a:rPr>
              <a:t> </a:t>
            </a:r>
            <a:r>
              <a:rPr lang="es-419" sz="1800">
                <a:solidFill>
                  <a:schemeClr val="dk1"/>
                </a:solidFill>
                <a:highlight>
                  <a:schemeClr val="lt1"/>
                </a:highlight>
                <a:latin typeface="Helvetica Neue Light"/>
                <a:ea typeface="Helvetica Neue Light"/>
                <a:cs typeface="Helvetica Neue Light"/>
                <a:sym typeface="Helvetica Neue Light"/>
              </a:rPr>
              <a:t>Generalmente, dichas variables se declaran con </a:t>
            </a:r>
            <a:r>
              <a:rPr lang="es-419" sz="1800">
                <a:solidFill>
                  <a:srgbClr val="8215BC"/>
                </a:solidFill>
                <a:highlight>
                  <a:schemeClr val="lt1"/>
                </a:highlight>
                <a:latin typeface="Helvetica Neue Light"/>
                <a:ea typeface="Helvetica Neue Light"/>
                <a:cs typeface="Helvetica Neue Light"/>
                <a:sym typeface="Helvetica Neue Light"/>
              </a:rPr>
              <a:t>const</a:t>
            </a:r>
            <a:r>
              <a:rPr lang="es-419" sz="1800">
                <a:solidFill>
                  <a:schemeClr val="dk1"/>
                </a:solidFill>
                <a:highlight>
                  <a:schemeClr val="lt1"/>
                </a:highlight>
                <a:latin typeface="Helvetica Neue Light"/>
                <a:ea typeface="Helvetica Neue Light"/>
                <a:cs typeface="Helvetica Neue Light"/>
                <a:sym typeface="Helvetica Neue Light"/>
              </a:rPr>
              <a:t>.</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87" name="Google Shape;87;p17"/>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4000">
                <a:latin typeface="Anton"/>
                <a:ea typeface="Anton"/>
                <a:cs typeface="Anton"/>
                <a:sym typeface="Anton"/>
              </a:rPr>
              <a:t>ACTIVIDAD 2</a:t>
            </a:r>
            <a:endParaRPr i="1" sz="4000">
              <a:latin typeface="Anton"/>
              <a:ea typeface="Anton"/>
              <a:cs typeface="Anton"/>
              <a:sym typeface="Anton"/>
            </a:endParaRPr>
          </a:p>
          <a:p>
            <a:pPr indent="0" lvl="0" marL="0" rtl="0" algn="ctr">
              <a:spcBef>
                <a:spcPts val="0"/>
              </a:spcBef>
              <a:spcAft>
                <a:spcPts val="0"/>
              </a:spcAft>
              <a:buNone/>
            </a:pPr>
            <a:r>
              <a:rPr i="1" lang="es-419" sz="4000">
                <a:latin typeface="Anton"/>
                <a:ea typeface="Anton"/>
                <a:cs typeface="Anton"/>
                <a:sym typeface="Anton"/>
              </a:rPr>
              <a:t>CIUDADES</a:t>
            </a:r>
            <a:endParaRPr i="1" sz="4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88" name="Google Shape;88;p17"/>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89" name="Google Shape;89;p17"/>
          <p:cNvPicPr preferRelativeResize="0"/>
          <p:nvPr/>
        </p:nvPicPr>
        <p:blipFill rotWithShape="1">
          <a:blip r:embed="rId4">
            <a:alphaModFix/>
          </a:blip>
          <a:srcRect b="0" l="52070" r="6851" t="0"/>
          <a:stretch/>
        </p:blipFill>
        <p:spPr>
          <a:xfrm>
            <a:off x="0" y="0"/>
            <a:ext cx="4268749" cy="5143500"/>
          </a:xfrm>
          <a:prstGeom prst="rect">
            <a:avLst/>
          </a:prstGeom>
          <a:noFill/>
          <a:ln>
            <a:noFill/>
          </a:ln>
        </p:spPr>
      </p:pic>
      <p:grpSp>
        <p:nvGrpSpPr>
          <p:cNvPr id="90" name="Google Shape;90;p17"/>
          <p:cNvGrpSpPr/>
          <p:nvPr/>
        </p:nvGrpSpPr>
        <p:grpSpPr>
          <a:xfrm>
            <a:off x="4500125" y="3519325"/>
            <a:ext cx="4566600" cy="1108200"/>
            <a:chOff x="4402350" y="4100525"/>
            <a:chExt cx="4566600" cy="1108200"/>
          </a:xfrm>
        </p:grpSpPr>
        <p:sp>
          <p:nvSpPr>
            <p:cNvPr id="91" name="Google Shape;91;p17"/>
            <p:cNvSpPr txBox="1"/>
            <p:nvPr/>
          </p:nvSpPr>
          <p:spPr>
            <a:xfrm>
              <a:off x="4402350" y="4100525"/>
              <a:ext cx="4566600" cy="1108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2"/>
                  </a:solidFill>
                  <a:latin typeface="Didact Gothic"/>
                  <a:ea typeface="Didact Gothic"/>
                  <a:cs typeface="Didact Gothic"/>
                  <a:sym typeface="Didact Gothic"/>
                </a:rPr>
                <a:t>Notas actividad 2</a:t>
              </a:r>
              <a:endParaRPr b="1" i="1" sz="1200">
                <a:solidFill>
                  <a:schemeClr val="dk2"/>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Recordemos que el nombre de las variables es a elección, aunque es preferible escoger aquellos que permitan identificar fácilmente el significado del dato asignado a la variable.</a:t>
              </a:r>
              <a:endParaRPr sz="1200">
                <a:latin typeface="Didact Gothic"/>
                <a:ea typeface="Didact Gothic"/>
                <a:cs typeface="Didact Gothic"/>
                <a:sym typeface="Didact Gothic"/>
              </a:endParaRPr>
            </a:p>
          </p:txBody>
        </p:sp>
        <p:pic>
          <p:nvPicPr>
            <p:cNvPr id="92" name="Google Shape;92;p17"/>
            <p:cNvPicPr preferRelativeResize="0"/>
            <p:nvPr/>
          </p:nvPicPr>
          <p:blipFill rotWithShape="1">
            <a:blip r:embed="rId5">
              <a:alphaModFix/>
            </a:blip>
            <a:srcRect b="11598" l="20899" r="21303" t="9174"/>
            <a:stretch/>
          </p:blipFill>
          <p:spPr>
            <a:xfrm>
              <a:off x="4474225" y="4340025"/>
              <a:ext cx="407325" cy="558300"/>
            </a:xfrm>
            <a:prstGeom prst="rect">
              <a:avLst/>
            </a:prstGeom>
            <a:noFill/>
            <a:ln>
              <a:noFill/>
            </a:ln>
          </p:spPr>
        </p:pic>
      </p:grpSp>
      <p:pic>
        <p:nvPicPr>
          <p:cNvPr id="93" name="Google Shape;93;p17"/>
          <p:cNvPicPr preferRelativeResize="0"/>
          <p:nvPr/>
        </p:nvPicPr>
        <p:blipFill>
          <a:blip r:embed="rId6">
            <a:alphaModFix/>
          </a:blip>
          <a:stretch>
            <a:fillRect/>
          </a:stretch>
        </p:blipFill>
        <p:spPr>
          <a:xfrm>
            <a:off x="7837400" y="4698125"/>
            <a:ext cx="1186526" cy="3306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92" name="Shape 492"/>
        <p:cNvGrpSpPr/>
        <p:nvPr/>
      </p:nvGrpSpPr>
      <p:grpSpPr>
        <a:xfrm>
          <a:off x="0" y="0"/>
          <a:ext cx="0" cy="0"/>
          <a:chOff x="0" y="0"/>
          <a:chExt cx="0" cy="0"/>
        </a:xfrm>
      </p:grpSpPr>
      <p:sp>
        <p:nvSpPr>
          <p:cNvPr id="493" name="Google Shape;493;p62"/>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494" name="Google Shape;494;p62"/>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495" name="Google Shape;495;p62"/>
          <p:cNvSpPr txBox="1"/>
          <p:nvPr/>
        </p:nvSpPr>
        <p:spPr>
          <a:xfrm>
            <a:off x="631650" y="1334525"/>
            <a:ext cx="7880700" cy="2654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function</a:t>
            </a:r>
            <a:r>
              <a:rPr lang="es-419" sz="1600">
                <a:solidFill>
                  <a:srgbClr val="F6F6F4"/>
                </a:solidFill>
                <a:latin typeface="Courier New"/>
                <a:ea typeface="Courier New"/>
                <a:cs typeface="Courier New"/>
                <a:sym typeface="Courier New"/>
              </a:rPr>
              <a:t> </a:t>
            </a:r>
            <a:r>
              <a:rPr lang="es-419" sz="1600">
                <a:solidFill>
                  <a:srgbClr val="62E884"/>
                </a:solidFill>
                <a:latin typeface="Courier New"/>
                <a:ea typeface="Courier New"/>
                <a:cs typeface="Courier New"/>
                <a:sym typeface="Courier New"/>
              </a:rPr>
              <a:t>redondeo</a:t>
            </a:r>
            <a:r>
              <a:rPr lang="es-419" sz="1600">
                <a:solidFill>
                  <a:srgbClr val="F6F6F4"/>
                </a:solidFill>
                <a:latin typeface="Courier New"/>
                <a:ea typeface="Courier New"/>
                <a:cs typeface="Courier New"/>
                <a:sym typeface="Courier New"/>
              </a:rPr>
              <a:t>(</a:t>
            </a:r>
            <a:r>
              <a:rPr i="1" lang="es-419" sz="1600">
                <a:solidFill>
                  <a:srgbClr val="FFB86C"/>
                </a:solidFill>
                <a:latin typeface="Courier New"/>
                <a:ea typeface="Courier New"/>
                <a:cs typeface="Courier New"/>
                <a:sym typeface="Courier New"/>
              </a:rPr>
              <a:t>valor</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return</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Math</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round</a:t>
            </a:r>
            <a:r>
              <a:rPr lang="es-419" sz="1600">
                <a:solidFill>
                  <a:srgbClr val="F6F6F4"/>
                </a:solidFill>
                <a:latin typeface="Courier New"/>
                <a:ea typeface="Courier New"/>
                <a:cs typeface="Courier New"/>
                <a:sym typeface="Courier New"/>
              </a:rPr>
              <a:t>(</a:t>
            </a:r>
            <a:r>
              <a:rPr i="1" lang="es-419" sz="1600">
                <a:solidFill>
                  <a:srgbClr val="FFB86C"/>
                </a:solidFill>
                <a:latin typeface="Courier New"/>
                <a:ea typeface="Courier New"/>
                <a:cs typeface="Courier New"/>
                <a:sym typeface="Courier New"/>
              </a:rPr>
              <a:t>valor</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5</a:t>
            </a:r>
            <a:r>
              <a:rPr lang="es-419" sz="1600">
                <a:solidFill>
                  <a:srgbClr val="F6F6F4"/>
                </a:solidFill>
                <a:latin typeface="Courier New"/>
                <a:ea typeface="Courier New"/>
                <a:cs typeface="Courier New"/>
                <a:sym typeface="Courier New"/>
              </a:rPr>
              <a:t>;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NUMERO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redondeo</a:t>
            </a:r>
            <a:r>
              <a:rPr lang="es-419" sz="1600">
                <a:solidFill>
                  <a:srgbClr val="F6F6F4"/>
                </a:solidFill>
                <a:latin typeface="Courier New"/>
                <a:ea typeface="Courier New"/>
                <a:cs typeface="Courier New"/>
                <a:sym typeface="Courier New"/>
              </a:rPr>
              <a:t>(entrada));</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sp>
        <p:nvSpPr>
          <p:cNvPr id="496" name="Google Shape;496;p62"/>
          <p:cNvSpPr/>
          <p:nvPr/>
        </p:nvSpPr>
        <p:spPr>
          <a:xfrm>
            <a:off x="7863100" y="4766225"/>
            <a:ext cx="1186526" cy="330675"/>
          </a:xfrm>
          <a:prstGeom prst="rect">
            <a:avLst/>
          </a:prstGeom>
          <a:noFill/>
          <a:ln>
            <a:noFill/>
          </a:ln>
        </p:spPr>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00" name="Shape 500"/>
        <p:cNvGrpSpPr/>
        <p:nvPr/>
      </p:nvGrpSpPr>
      <p:grpSpPr>
        <a:xfrm>
          <a:off x="0" y="0"/>
          <a:ext cx="0" cy="0"/>
          <a:chOff x="0" y="0"/>
          <a:chExt cx="0" cy="0"/>
        </a:xfrm>
      </p:grpSpPr>
      <p:sp>
        <p:nvSpPr>
          <p:cNvPr id="501" name="Google Shape;501;p63"/>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502" name="Google Shape;502;p63"/>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503" name="Google Shape;503;p63"/>
          <p:cNvSpPr txBox="1"/>
          <p:nvPr/>
        </p:nvSpPr>
        <p:spPr>
          <a:xfrm>
            <a:off x="102750" y="1334525"/>
            <a:ext cx="8872200" cy="2995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function</a:t>
            </a:r>
            <a:r>
              <a:rPr lang="es-419" sz="1600">
                <a:solidFill>
                  <a:srgbClr val="F6F6F4"/>
                </a:solidFill>
                <a:latin typeface="Courier New"/>
                <a:ea typeface="Courier New"/>
                <a:cs typeface="Courier New"/>
                <a:sym typeface="Courier New"/>
              </a:rPr>
              <a:t> </a:t>
            </a:r>
            <a:r>
              <a:rPr lang="es-419" sz="1600">
                <a:solidFill>
                  <a:srgbClr val="62E884"/>
                </a:solidFill>
                <a:latin typeface="Courier New"/>
                <a:ea typeface="Courier New"/>
                <a:cs typeface="Courier New"/>
                <a:sym typeface="Courier New"/>
              </a:rPr>
              <a:t>impuesto</a:t>
            </a:r>
            <a:r>
              <a:rPr lang="es-419" sz="1600">
                <a:solidFill>
                  <a:srgbClr val="F6F6F4"/>
                </a:solidFill>
                <a:latin typeface="Courier New"/>
                <a:ea typeface="Courier New"/>
                <a:cs typeface="Courier New"/>
                <a:sym typeface="Courier New"/>
              </a:rPr>
              <a:t>(</a:t>
            </a:r>
            <a:r>
              <a:rPr i="1" lang="es-419" sz="1600">
                <a:solidFill>
                  <a:srgbClr val="FFB86C"/>
                </a:solidFill>
                <a:latin typeface="Courier New"/>
                <a:ea typeface="Courier New"/>
                <a:cs typeface="Courier New"/>
                <a:sym typeface="Courier New"/>
              </a:rPr>
              <a:t>precio</a:t>
            </a:r>
            <a:r>
              <a:rPr lang="es-419" sz="1600">
                <a:solidFill>
                  <a:srgbClr val="F6F6F4"/>
                </a:solidFill>
                <a:latin typeface="Courier New"/>
                <a:ea typeface="Courier New"/>
                <a:cs typeface="Courier New"/>
                <a:sym typeface="Courier New"/>
              </a:rPr>
              <a:t>, </a:t>
            </a:r>
            <a:r>
              <a:rPr i="1" lang="es-419" sz="1600">
                <a:solidFill>
                  <a:srgbClr val="FFB86C"/>
                </a:solidFill>
                <a:latin typeface="Courier New"/>
                <a:ea typeface="Courier New"/>
                <a:cs typeface="Courier New"/>
                <a:sym typeface="Courier New"/>
              </a:rPr>
              <a:t>porcentaje</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return</a:t>
            </a:r>
            <a:r>
              <a:rPr lang="es-419" sz="1600">
                <a:solidFill>
                  <a:srgbClr val="F6F6F4"/>
                </a:solidFill>
                <a:latin typeface="Courier New"/>
                <a:ea typeface="Courier New"/>
                <a:cs typeface="Courier New"/>
                <a:sym typeface="Courier New"/>
              </a:rPr>
              <a:t> </a:t>
            </a:r>
            <a:r>
              <a:rPr i="1" lang="es-419" sz="1600">
                <a:solidFill>
                  <a:srgbClr val="FFB86C"/>
                </a:solidFill>
                <a:latin typeface="Courier New"/>
                <a:ea typeface="Courier New"/>
                <a:cs typeface="Courier New"/>
                <a:sym typeface="Courier New"/>
              </a:rPr>
              <a:t>precio</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i="1" lang="es-419" sz="1600">
                <a:solidFill>
                  <a:srgbClr val="FFB86C"/>
                </a:solidFill>
                <a:latin typeface="Courier New"/>
                <a:ea typeface="Courier New"/>
                <a:cs typeface="Courier New"/>
                <a:sym typeface="Courier New"/>
              </a:rPr>
              <a:t>precio</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i="1" lang="es-419" sz="1600">
                <a:solidFill>
                  <a:srgbClr val="FFB86C"/>
                </a:solidFill>
                <a:latin typeface="Courier New"/>
                <a:ea typeface="Courier New"/>
                <a:cs typeface="Courier New"/>
                <a:sym typeface="Courier New"/>
              </a:rPr>
              <a:t>porcentaje</a:t>
            </a:r>
            <a:r>
              <a:rPr lang="es-419" sz="1600">
                <a:solidFill>
                  <a:srgbClr val="F6F6F4"/>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BF9EEE"/>
                </a:solidFill>
                <a:latin typeface="Courier New"/>
                <a:ea typeface="Courier New"/>
                <a:cs typeface="Courier New"/>
                <a:sym typeface="Courier New"/>
              </a:rPr>
              <a:t>100</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5</a:t>
            </a:r>
            <a:r>
              <a:rPr lang="es-419" sz="1600">
                <a:solidFill>
                  <a:srgbClr val="F6F6F4"/>
                </a:solidFill>
                <a:latin typeface="Courier New"/>
                <a:ea typeface="Courier New"/>
                <a:cs typeface="Courier New"/>
                <a:sym typeface="Courier New"/>
              </a:rPr>
              <a:t>;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resultado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62E884"/>
                </a:solidFill>
                <a:latin typeface="Courier New"/>
                <a:ea typeface="Courier New"/>
                <a:cs typeface="Courier New"/>
                <a:sym typeface="Courier New"/>
              </a:rPr>
              <a:t>impuesto</a:t>
            </a:r>
            <a:r>
              <a:rPr lang="es-419" sz="1600">
                <a:solidFill>
                  <a:srgbClr val="F6F6F4"/>
                </a:solidFill>
                <a:latin typeface="Courier New"/>
                <a:ea typeface="Courier New"/>
                <a:cs typeface="Courier New"/>
                <a:sym typeface="Courier New"/>
              </a:rPr>
              <a:t>(</a:t>
            </a:r>
            <a:r>
              <a:rPr lang="es-419" sz="1600">
                <a:solidFill>
                  <a:srgbClr val="97E1F1"/>
                </a:solidFill>
                <a:latin typeface="Courier New"/>
                <a:ea typeface="Courier New"/>
                <a:cs typeface="Courier New"/>
                <a:sym typeface="Courier New"/>
              </a:rPr>
              <a:t>parseFloat</a:t>
            </a:r>
            <a:r>
              <a:rPr lang="es-419" sz="1600">
                <a:solidFill>
                  <a:srgbClr val="F6F6F4"/>
                </a:solidFill>
                <a:latin typeface="Courier New"/>
                <a:ea typeface="Courier New"/>
                <a:cs typeface="Courier New"/>
                <a:sym typeface="Courier New"/>
              </a:rPr>
              <a:t>(</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PRECIO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274320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parseFloat</a:t>
            </a:r>
            <a:r>
              <a:rPr lang="es-419" sz="1600">
                <a:solidFill>
                  <a:srgbClr val="F6F6F4"/>
                </a:solidFill>
                <a:latin typeface="Courier New"/>
                <a:ea typeface="Courier New"/>
                <a:cs typeface="Courier New"/>
                <a:sym typeface="Courier New"/>
              </a:rPr>
              <a:t>(</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(resultado);</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sp>
        <p:nvSpPr>
          <p:cNvPr id="504" name="Google Shape;504;p63"/>
          <p:cNvSpPr/>
          <p:nvPr/>
        </p:nvSpPr>
        <p:spPr>
          <a:xfrm>
            <a:off x="7863100" y="4766225"/>
            <a:ext cx="1186526" cy="330675"/>
          </a:xfrm>
          <a:prstGeom prst="rect">
            <a:avLst/>
          </a:prstGeom>
          <a:noFill/>
          <a:ln>
            <a:noFill/>
          </a:ln>
        </p:spPr>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08" name="Shape 508"/>
        <p:cNvGrpSpPr/>
        <p:nvPr/>
      </p:nvGrpSpPr>
      <p:grpSpPr>
        <a:xfrm>
          <a:off x="0" y="0"/>
          <a:ext cx="0" cy="0"/>
          <a:chOff x="0" y="0"/>
          <a:chExt cx="0" cy="0"/>
        </a:xfrm>
      </p:grpSpPr>
      <p:sp>
        <p:nvSpPr>
          <p:cNvPr id="509" name="Google Shape;509;p64"/>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510" name="Google Shape;510;p64"/>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511" name="Google Shape;511;p64"/>
          <p:cNvSpPr txBox="1"/>
          <p:nvPr/>
        </p:nvSpPr>
        <p:spPr>
          <a:xfrm>
            <a:off x="0" y="915500"/>
            <a:ext cx="9144000" cy="4181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COTIZACION_DOLAR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150</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62E884"/>
                </a:solidFill>
                <a:latin typeface="Courier New"/>
                <a:ea typeface="Courier New"/>
                <a:cs typeface="Courier New"/>
                <a:sym typeface="Courier New"/>
              </a:rPr>
              <a:t>cotizarDolar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pesos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=&gt;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pesos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COTIZACION_DOLAR</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62E884"/>
                </a:solidFill>
                <a:latin typeface="Courier New"/>
                <a:ea typeface="Courier New"/>
                <a:cs typeface="Courier New"/>
                <a:sym typeface="Courier New"/>
              </a:rPr>
              <a:t>cotizarPesos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dolar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=&gt;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dolar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COTIZACION_DOLAR</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seleccion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SELECCIONAR COTIZACION </a:t>
            </a:r>
            <a:r>
              <a:rPr lang="es-419" sz="1200">
                <a:solidFill>
                  <a:srgbClr val="F286C4"/>
                </a:solidFill>
                <a:latin typeface="Courier New"/>
                <a:ea typeface="Courier New"/>
                <a:cs typeface="Courier New"/>
                <a:sym typeface="Courier New"/>
              </a:rPr>
              <a:t>\n</a:t>
            </a:r>
            <a:r>
              <a:rPr lang="es-419" sz="1200">
                <a:solidFill>
                  <a:srgbClr val="E7EE98"/>
                </a:solidFill>
                <a:latin typeface="Courier New"/>
                <a:ea typeface="Courier New"/>
                <a:cs typeface="Courier New"/>
                <a:sym typeface="Courier New"/>
              </a:rPr>
              <a:t> 1 - DOLARES A PESOS </a:t>
            </a:r>
            <a:r>
              <a:rPr lang="es-419" sz="1200">
                <a:solidFill>
                  <a:srgbClr val="F286C4"/>
                </a:solidFill>
                <a:latin typeface="Courier New"/>
                <a:ea typeface="Courier New"/>
                <a:cs typeface="Courier New"/>
                <a:sym typeface="Courier New"/>
              </a:rPr>
              <a:t>\n</a:t>
            </a:r>
            <a:r>
              <a:rPr lang="es-419" sz="1200">
                <a:solidFill>
                  <a:srgbClr val="E7EE98"/>
                </a:solidFill>
                <a:latin typeface="Courier New"/>
                <a:ea typeface="Courier New"/>
                <a:cs typeface="Courier New"/>
                <a:sym typeface="Courier New"/>
              </a:rPr>
              <a:t> 2 -  PESOS A DOLAR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valor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VALOR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switch</a:t>
            </a:r>
            <a:r>
              <a:rPr lang="es-419" sz="1200">
                <a:solidFill>
                  <a:srgbClr val="F6F6F4"/>
                </a:solidFill>
                <a:latin typeface="Courier New"/>
                <a:ea typeface="Courier New"/>
                <a:cs typeface="Courier New"/>
                <a:sym typeface="Courier New"/>
              </a:rPr>
              <a:t> (seleccion)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case</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1</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cotizarPesos</a:t>
            </a:r>
            <a:r>
              <a:rPr lang="es-419" sz="1200">
                <a:solidFill>
                  <a:srgbClr val="F6F6F4"/>
                </a:solidFill>
                <a:latin typeface="Courier New"/>
                <a:ea typeface="Courier New"/>
                <a:cs typeface="Courier New"/>
                <a:sym typeface="Courier New"/>
              </a:rPr>
              <a:t>(valor));</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case</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2</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cotizarDolar</a:t>
            </a:r>
            <a:r>
              <a:rPr lang="es-419" sz="1200">
                <a:solidFill>
                  <a:srgbClr val="F6F6F4"/>
                </a:solidFill>
                <a:latin typeface="Courier New"/>
                <a:ea typeface="Courier New"/>
                <a:cs typeface="Courier New"/>
                <a:sym typeface="Courier New"/>
              </a:rPr>
              <a:t>(valor));</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default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sp>
        <p:nvSpPr>
          <p:cNvPr id="512" name="Google Shape;512;p64"/>
          <p:cNvSpPr/>
          <p:nvPr/>
        </p:nvSpPr>
        <p:spPr>
          <a:xfrm>
            <a:off x="7863100" y="4766225"/>
            <a:ext cx="1186526" cy="330675"/>
          </a:xfrm>
          <a:prstGeom prst="rect">
            <a:avLst/>
          </a:prstGeom>
          <a:noFill/>
          <a:ln>
            <a:noFill/>
          </a:ln>
        </p:spPr>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16" name="Shape 516"/>
        <p:cNvGrpSpPr/>
        <p:nvPr/>
      </p:nvGrpSpPr>
      <p:grpSpPr>
        <a:xfrm>
          <a:off x="0" y="0"/>
          <a:ext cx="0" cy="0"/>
          <a:chOff x="0" y="0"/>
          <a:chExt cx="0" cy="0"/>
        </a:xfrm>
      </p:grpSpPr>
      <p:sp>
        <p:nvSpPr>
          <p:cNvPr id="517" name="Google Shape;517;p6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518" name="Google Shape;518;p65"/>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519" name="Google Shape;519;p65"/>
          <p:cNvSpPr txBox="1"/>
          <p:nvPr/>
        </p:nvSpPr>
        <p:spPr>
          <a:xfrm>
            <a:off x="631650" y="1334525"/>
            <a:ext cx="7880700" cy="3274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function</a:t>
            </a:r>
            <a:r>
              <a:rPr lang="es-419" sz="1600">
                <a:solidFill>
                  <a:srgbClr val="F6F6F4"/>
                </a:solidFill>
                <a:latin typeface="Courier New"/>
                <a:ea typeface="Courier New"/>
                <a:cs typeface="Courier New"/>
                <a:sym typeface="Courier New"/>
              </a:rPr>
              <a:t> </a:t>
            </a:r>
            <a:r>
              <a:rPr lang="es-419" sz="1600">
                <a:solidFill>
                  <a:srgbClr val="62E884"/>
                </a:solidFill>
                <a:latin typeface="Courier New"/>
                <a:ea typeface="Courier New"/>
                <a:cs typeface="Courier New"/>
                <a:sym typeface="Courier New"/>
              </a:rPr>
              <a:t>validacion</a:t>
            </a:r>
            <a:r>
              <a:rPr lang="es-419" sz="1600">
                <a:solidFill>
                  <a:srgbClr val="F6F6F4"/>
                </a:solidFill>
                <a:latin typeface="Courier New"/>
                <a:ea typeface="Courier New"/>
                <a:cs typeface="Courier New"/>
                <a:sym typeface="Courier New"/>
              </a:rPr>
              <a:t>(</a:t>
            </a:r>
            <a:r>
              <a:rPr i="1" lang="es-419" sz="1600">
                <a:solidFill>
                  <a:srgbClr val="FFB86C"/>
                </a:solidFill>
                <a:latin typeface="Courier New"/>
                <a:ea typeface="Courier New"/>
                <a:cs typeface="Courier New"/>
                <a:sym typeface="Courier New"/>
              </a:rPr>
              <a:t>cadena</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return</a:t>
            </a:r>
            <a:r>
              <a:rPr lang="es-419" sz="1600">
                <a:solidFill>
                  <a:srgbClr val="F6F6F4"/>
                </a:solidFill>
                <a:latin typeface="Courier New"/>
                <a:ea typeface="Courier New"/>
                <a:cs typeface="Courier New"/>
                <a:sym typeface="Courier New"/>
              </a:rPr>
              <a:t> </a:t>
            </a:r>
            <a:r>
              <a:rPr i="1" lang="es-419" sz="1600">
                <a:solidFill>
                  <a:srgbClr val="FFB86C"/>
                </a:solidFill>
                <a:latin typeface="Courier New"/>
                <a:ea typeface="Courier New"/>
                <a:cs typeface="Courier New"/>
                <a:sym typeface="Courier New"/>
              </a:rPr>
              <a:t>cadena</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CADENA</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while</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ESC</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validacion</a:t>
            </a:r>
            <a:r>
              <a:rPr lang="es-419" sz="1600">
                <a:solidFill>
                  <a:srgbClr val="F6F6F4"/>
                </a:solidFill>
                <a:latin typeface="Courier New"/>
                <a:ea typeface="Courier New"/>
                <a:cs typeface="Courier New"/>
                <a:sym typeface="Courier New"/>
              </a:rPr>
              <a:t>(entrada));</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CADENA</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sp>
        <p:nvSpPr>
          <p:cNvPr id="520" name="Google Shape;520;p65"/>
          <p:cNvSpPr/>
          <p:nvPr/>
        </p:nvSpPr>
        <p:spPr>
          <a:xfrm>
            <a:off x="7863100" y="4766225"/>
            <a:ext cx="1186526" cy="330675"/>
          </a:xfrm>
          <a:prstGeom prst="rect">
            <a:avLst/>
          </a:prstGeom>
          <a:noFill/>
          <a:ln>
            <a:noFill/>
          </a:ln>
        </p:spPr>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4" name="Shape 524"/>
        <p:cNvGrpSpPr/>
        <p:nvPr/>
      </p:nvGrpSpPr>
      <p:grpSpPr>
        <a:xfrm>
          <a:off x="0" y="0"/>
          <a:ext cx="0" cy="0"/>
          <a:chOff x="0" y="0"/>
          <a:chExt cx="0" cy="0"/>
        </a:xfrm>
      </p:grpSpPr>
      <p:sp>
        <p:nvSpPr>
          <p:cNvPr id="525" name="Google Shape;525;p66"/>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526" name="Google Shape;526;p66"/>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5</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527" name="Google Shape;527;p66"/>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1" name="Shape 531"/>
        <p:cNvGrpSpPr/>
        <p:nvPr/>
      </p:nvGrpSpPr>
      <p:grpSpPr>
        <a:xfrm>
          <a:off x="0" y="0"/>
          <a:ext cx="0" cy="0"/>
          <a:chOff x="0" y="0"/>
          <a:chExt cx="0" cy="0"/>
        </a:xfrm>
      </p:grpSpPr>
      <p:pic>
        <p:nvPicPr>
          <p:cNvPr id="532" name="Google Shape;532;p67"/>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533" name="Google Shape;533;p67"/>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68"/>
          <p:cNvSpPr txBox="1"/>
          <p:nvPr/>
        </p:nvSpPr>
        <p:spPr>
          <a:xfrm>
            <a:off x="4612200" y="1227825"/>
            <a:ext cx="4376400" cy="34830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Declarar un clase </a:t>
            </a:r>
            <a:r>
              <a:rPr lang="es-419" sz="1600">
                <a:solidFill>
                  <a:srgbClr val="8215BC"/>
                </a:solidFill>
                <a:highlight>
                  <a:schemeClr val="lt1"/>
                </a:highlight>
                <a:latin typeface="Helvetica Neue Light"/>
                <a:ea typeface="Helvetica Neue Light"/>
                <a:cs typeface="Helvetica Neue Light"/>
                <a:sym typeface="Helvetica Neue Light"/>
              </a:rPr>
              <a:t>Tienda </a:t>
            </a:r>
            <a:r>
              <a:rPr lang="es-419" sz="1600">
                <a:solidFill>
                  <a:schemeClr val="dk1"/>
                </a:solidFill>
                <a:highlight>
                  <a:schemeClr val="lt1"/>
                </a:highlight>
                <a:latin typeface="Helvetica Neue Light"/>
                <a:ea typeface="Helvetica Neue Light"/>
                <a:cs typeface="Helvetica Neue Light"/>
                <a:sym typeface="Helvetica Neue Light"/>
              </a:rPr>
              <a:t>que permita registrar:</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just">
              <a:lnSpc>
                <a:spcPct val="150000"/>
              </a:lnSpc>
              <a:spcBef>
                <a:spcPts val="0"/>
              </a:spcBef>
              <a:spcAft>
                <a:spcPts val="0"/>
              </a:spcAft>
              <a:buClr>
                <a:schemeClr val="dk1"/>
              </a:buClr>
              <a:buSzPts val="1600"/>
              <a:buFont typeface="Helvetica Neue Light"/>
              <a:buChar char="●"/>
            </a:pPr>
            <a:r>
              <a:rPr lang="es-419" sz="1600">
                <a:solidFill>
                  <a:schemeClr val="dk1"/>
                </a:solidFill>
                <a:highlight>
                  <a:schemeClr val="lt1"/>
                </a:highlight>
                <a:latin typeface="Helvetica Neue Light"/>
                <a:ea typeface="Helvetica Neue Light"/>
                <a:cs typeface="Helvetica Neue Light"/>
                <a:sym typeface="Helvetica Neue Light"/>
              </a:rPr>
              <a:t>Nombre de la tienda.</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just">
              <a:lnSpc>
                <a:spcPct val="150000"/>
              </a:lnSpc>
              <a:spcBef>
                <a:spcPts val="0"/>
              </a:spcBef>
              <a:spcAft>
                <a:spcPts val="0"/>
              </a:spcAft>
              <a:buClr>
                <a:schemeClr val="dk1"/>
              </a:buClr>
              <a:buSzPts val="1600"/>
              <a:buFont typeface="Helvetica Neue Light"/>
              <a:buChar char="●"/>
            </a:pPr>
            <a:r>
              <a:rPr lang="es-419" sz="1600">
                <a:solidFill>
                  <a:schemeClr val="dk1"/>
                </a:solidFill>
                <a:highlight>
                  <a:schemeClr val="lt1"/>
                </a:highlight>
                <a:latin typeface="Helvetica Neue Light"/>
                <a:ea typeface="Helvetica Neue Light"/>
                <a:cs typeface="Helvetica Neue Light"/>
                <a:sym typeface="Helvetica Neue Light"/>
              </a:rPr>
              <a:t>Dirección de la tienda.</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just">
              <a:lnSpc>
                <a:spcPct val="150000"/>
              </a:lnSpc>
              <a:spcBef>
                <a:spcPts val="0"/>
              </a:spcBef>
              <a:spcAft>
                <a:spcPts val="0"/>
              </a:spcAft>
              <a:buClr>
                <a:schemeClr val="dk1"/>
              </a:buClr>
              <a:buSzPts val="1600"/>
              <a:buFont typeface="Helvetica Neue Light"/>
              <a:buChar char="●"/>
            </a:pPr>
            <a:r>
              <a:rPr lang="es-419" sz="1600">
                <a:solidFill>
                  <a:schemeClr val="dk1"/>
                </a:solidFill>
                <a:highlight>
                  <a:schemeClr val="lt1"/>
                </a:highlight>
                <a:latin typeface="Helvetica Neue Light"/>
                <a:ea typeface="Helvetica Neue Light"/>
                <a:cs typeface="Helvetica Neue Light"/>
                <a:sym typeface="Helvetica Neue Light"/>
              </a:rPr>
              <a:t>Propietario de la tienda.</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just">
              <a:lnSpc>
                <a:spcPct val="150000"/>
              </a:lnSpc>
              <a:spcBef>
                <a:spcPts val="0"/>
              </a:spcBef>
              <a:spcAft>
                <a:spcPts val="0"/>
              </a:spcAft>
              <a:buClr>
                <a:schemeClr val="dk1"/>
              </a:buClr>
              <a:buSzPts val="1600"/>
              <a:buFont typeface="Helvetica Neue Light"/>
              <a:buChar char="●"/>
            </a:pPr>
            <a:r>
              <a:rPr lang="es-419" sz="1600">
                <a:solidFill>
                  <a:schemeClr val="dk1"/>
                </a:solidFill>
                <a:highlight>
                  <a:schemeClr val="lt1"/>
                </a:highlight>
                <a:latin typeface="Helvetica Neue Light"/>
                <a:ea typeface="Helvetica Neue Light"/>
                <a:cs typeface="Helvetica Neue Light"/>
                <a:sym typeface="Helvetica Neue Light"/>
              </a:rPr>
              <a:t>Rubro de la tienda.</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Luego invocar al menos tres (3) objetos usando esta clase.</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539" name="Google Shape;539;p68"/>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LA TIENDA</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540" name="Google Shape;540;p68"/>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pic>
        <p:nvPicPr>
          <p:cNvPr id="541" name="Google Shape;541;p68"/>
          <p:cNvPicPr preferRelativeResize="0"/>
          <p:nvPr/>
        </p:nvPicPr>
        <p:blipFill rotWithShape="1">
          <a:blip r:embed="rId4">
            <a:alphaModFix/>
          </a:blip>
          <a:srcRect b="0" l="3154" r="36871" t="0"/>
          <a:stretch/>
        </p:blipFill>
        <p:spPr>
          <a:xfrm>
            <a:off x="0" y="-35000"/>
            <a:ext cx="4461626" cy="5178499"/>
          </a:xfrm>
          <a:prstGeom prst="rect">
            <a:avLst/>
          </a:prstGeom>
          <a:noFill/>
          <a:ln>
            <a:noFill/>
          </a:ln>
        </p:spPr>
      </p:pic>
      <p:grpSp>
        <p:nvGrpSpPr>
          <p:cNvPr id="542" name="Google Shape;542;p68"/>
          <p:cNvGrpSpPr/>
          <p:nvPr/>
        </p:nvGrpSpPr>
        <p:grpSpPr>
          <a:xfrm>
            <a:off x="4536900" y="3833575"/>
            <a:ext cx="4527000" cy="923400"/>
            <a:chOff x="4442550" y="4038925"/>
            <a:chExt cx="4527000" cy="923400"/>
          </a:xfrm>
        </p:grpSpPr>
        <p:sp>
          <p:nvSpPr>
            <p:cNvPr id="543" name="Google Shape;543;p68"/>
            <p:cNvSpPr txBox="1"/>
            <p:nvPr/>
          </p:nvSpPr>
          <p:spPr>
            <a:xfrm>
              <a:off x="4442550" y="4038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1</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Por cada dato a registrar en un objeto, corresponde una propiedad. Recordemos que la invocación del objeto es instanciarlo usando new y el constructor.</a:t>
              </a:r>
              <a:endParaRPr sz="1200">
                <a:latin typeface="Didact Gothic"/>
                <a:ea typeface="Didact Gothic"/>
                <a:cs typeface="Didact Gothic"/>
                <a:sym typeface="Didact Gothic"/>
              </a:endParaRPr>
            </a:p>
          </p:txBody>
        </p:sp>
        <p:pic>
          <p:nvPicPr>
            <p:cNvPr id="544" name="Google Shape;544;p68"/>
            <p:cNvPicPr preferRelativeResize="0"/>
            <p:nvPr/>
          </p:nvPicPr>
          <p:blipFill rotWithShape="1">
            <a:blip r:embed="rId5">
              <a:alphaModFix/>
            </a:blip>
            <a:srcRect b="11598" l="20899" r="21303" t="9174"/>
            <a:stretch/>
          </p:blipFill>
          <p:spPr>
            <a:xfrm>
              <a:off x="4477650" y="4231275"/>
              <a:ext cx="407325" cy="558300"/>
            </a:xfrm>
            <a:prstGeom prst="rect">
              <a:avLst/>
            </a:prstGeom>
            <a:noFill/>
            <a:ln>
              <a:noFill/>
            </a:ln>
          </p:spPr>
        </p:pic>
      </p:grpSp>
      <p:pic>
        <p:nvPicPr>
          <p:cNvPr id="545" name="Google Shape;545;p68"/>
          <p:cNvPicPr preferRelativeResize="0"/>
          <p:nvPr/>
        </p:nvPicPr>
        <p:blipFill>
          <a:blip r:embed="rId6">
            <a:alphaModFix/>
          </a:blip>
          <a:stretch>
            <a:fillRect/>
          </a:stretch>
        </p:blipFill>
        <p:spPr>
          <a:xfrm>
            <a:off x="7823650" y="4812850"/>
            <a:ext cx="1186526" cy="3306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9"/>
          <p:cNvSpPr txBox="1"/>
          <p:nvPr/>
        </p:nvSpPr>
        <p:spPr>
          <a:xfrm>
            <a:off x="4461625" y="1371925"/>
            <a:ext cx="4590300" cy="34830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Solicitar al usuario el registro de cinco (5) tiendas.</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Emplear la clase </a:t>
            </a:r>
            <a:r>
              <a:rPr lang="es-419" sz="1600">
                <a:solidFill>
                  <a:srgbClr val="8215BC"/>
                </a:solidFill>
                <a:highlight>
                  <a:schemeClr val="lt1"/>
                </a:highlight>
                <a:latin typeface="Helvetica Neue Light"/>
                <a:ea typeface="Helvetica Neue Light"/>
                <a:cs typeface="Helvetica Neue Light"/>
                <a:sym typeface="Helvetica Neue Light"/>
              </a:rPr>
              <a:t>Tienda</a:t>
            </a:r>
            <a:r>
              <a:rPr lang="es-419" sz="1600">
                <a:solidFill>
                  <a:schemeClr val="dk1"/>
                </a:solidFill>
                <a:highlight>
                  <a:schemeClr val="lt1"/>
                </a:highlight>
                <a:latin typeface="Helvetica Neue Light"/>
                <a:ea typeface="Helvetica Neue Light"/>
                <a:cs typeface="Helvetica Neue Light"/>
                <a:sym typeface="Helvetica Neue Light"/>
              </a:rPr>
              <a:t> </a:t>
            </a:r>
            <a:r>
              <a:rPr i="1" lang="es-419" sz="1600">
                <a:solidFill>
                  <a:schemeClr val="dk1"/>
                </a:solidFill>
                <a:highlight>
                  <a:schemeClr val="lt1"/>
                </a:highlight>
                <a:latin typeface="Helvetica Neue Light"/>
                <a:ea typeface="Helvetica Neue Light"/>
                <a:cs typeface="Helvetica Neue Light"/>
                <a:sym typeface="Helvetica Neue Light"/>
              </a:rPr>
              <a:t>de la actividad 1,</a:t>
            </a:r>
            <a:r>
              <a:rPr lang="es-419" sz="1600">
                <a:solidFill>
                  <a:schemeClr val="dk1"/>
                </a:solidFill>
                <a:highlight>
                  <a:schemeClr val="lt1"/>
                </a:highlight>
                <a:latin typeface="Helvetica Neue Light"/>
                <a:ea typeface="Helvetica Neue Light"/>
                <a:cs typeface="Helvetica Neue Light"/>
                <a:sym typeface="Helvetica Neue Light"/>
              </a:rPr>
              <a:t> para instanciar los objetos en función de las entradas capturadas. Generar una única salida compuesta por la información de los objetos instanciados.</a:t>
            </a:r>
            <a:endParaRPr sz="1600">
              <a:solidFill>
                <a:schemeClr val="dk1"/>
              </a:solidFill>
              <a:highlight>
                <a:srgbClr val="FFFFFF"/>
              </a:highlight>
              <a:latin typeface="Helvetica Neue Light"/>
              <a:ea typeface="Helvetica Neue Light"/>
              <a:cs typeface="Helvetica Neue Light"/>
              <a:sym typeface="Helvetica Neue Light"/>
            </a:endParaRPr>
          </a:p>
        </p:txBody>
      </p:sp>
      <p:sp>
        <p:nvSpPr>
          <p:cNvPr id="551" name="Google Shape;551;p69"/>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REGISTRO DE TIENDAS</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552" name="Google Shape;552;p69"/>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553" name="Google Shape;553;p69"/>
          <p:cNvPicPr preferRelativeResize="0"/>
          <p:nvPr/>
        </p:nvPicPr>
        <p:blipFill rotWithShape="1">
          <a:blip r:embed="rId4">
            <a:alphaModFix/>
          </a:blip>
          <a:srcRect b="0" l="23061" r="8971" t="0"/>
          <a:stretch/>
        </p:blipFill>
        <p:spPr>
          <a:xfrm>
            <a:off x="0" y="0"/>
            <a:ext cx="4426200" cy="5143501"/>
          </a:xfrm>
          <a:prstGeom prst="rect">
            <a:avLst/>
          </a:prstGeom>
          <a:noFill/>
          <a:ln>
            <a:noFill/>
          </a:ln>
        </p:spPr>
      </p:pic>
      <p:grpSp>
        <p:nvGrpSpPr>
          <p:cNvPr id="554" name="Google Shape;554;p69"/>
          <p:cNvGrpSpPr/>
          <p:nvPr/>
        </p:nvGrpSpPr>
        <p:grpSpPr>
          <a:xfrm>
            <a:off x="4536900" y="3604975"/>
            <a:ext cx="4527000" cy="923400"/>
            <a:chOff x="4442550" y="4038925"/>
            <a:chExt cx="4527000" cy="923400"/>
          </a:xfrm>
        </p:grpSpPr>
        <p:sp>
          <p:nvSpPr>
            <p:cNvPr id="555" name="Google Shape;555;p69"/>
            <p:cNvSpPr txBox="1"/>
            <p:nvPr/>
          </p:nvSpPr>
          <p:spPr>
            <a:xfrm>
              <a:off x="4442550" y="4038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Es posible instanciar objetos de forma local en un bloque, y los valores pasados por parámetro al constructor pueden ser capturados desde una llamada prompt.</a:t>
              </a:r>
              <a:endParaRPr sz="1200">
                <a:latin typeface="Didact Gothic"/>
                <a:ea typeface="Didact Gothic"/>
                <a:cs typeface="Didact Gothic"/>
                <a:sym typeface="Didact Gothic"/>
              </a:endParaRPr>
            </a:p>
          </p:txBody>
        </p:sp>
        <p:pic>
          <p:nvPicPr>
            <p:cNvPr id="556" name="Google Shape;556;p69"/>
            <p:cNvPicPr preferRelativeResize="0"/>
            <p:nvPr/>
          </p:nvPicPr>
          <p:blipFill rotWithShape="1">
            <a:blip r:embed="rId5">
              <a:alphaModFix/>
            </a:blip>
            <a:srcRect b="11598" l="20899" r="21303" t="9174"/>
            <a:stretch/>
          </p:blipFill>
          <p:spPr>
            <a:xfrm>
              <a:off x="4477650" y="4231275"/>
              <a:ext cx="407325" cy="558300"/>
            </a:xfrm>
            <a:prstGeom prst="rect">
              <a:avLst/>
            </a:prstGeom>
            <a:noFill/>
            <a:ln>
              <a:noFill/>
            </a:ln>
          </p:spPr>
        </p:pic>
      </p:grpSp>
      <p:pic>
        <p:nvPicPr>
          <p:cNvPr id="557" name="Google Shape;557;p69"/>
          <p:cNvPicPr preferRelativeResize="0"/>
          <p:nvPr/>
        </p:nvPicPr>
        <p:blipFill>
          <a:blip r:embed="rId6">
            <a:alphaModFix/>
          </a:blip>
          <a:stretch>
            <a:fillRect/>
          </a:stretch>
        </p:blipFill>
        <p:spPr>
          <a:xfrm>
            <a:off x="7823650" y="4812850"/>
            <a:ext cx="1186526" cy="3306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70"/>
          <p:cNvSpPr txBox="1"/>
          <p:nvPr/>
        </p:nvSpPr>
        <p:spPr>
          <a:xfrm>
            <a:off x="4505250" y="1125800"/>
            <a:ext cx="4590300" cy="34830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Declarar un método para la clase </a:t>
            </a:r>
            <a:r>
              <a:rPr lang="es-419" sz="1500">
                <a:solidFill>
                  <a:srgbClr val="8215BC"/>
                </a:solidFill>
                <a:highlight>
                  <a:schemeClr val="lt1"/>
                </a:highlight>
                <a:latin typeface="Helvetica Neue Light"/>
                <a:ea typeface="Helvetica Neue Light"/>
                <a:cs typeface="Helvetica Neue Light"/>
                <a:sym typeface="Helvetica Neue Light"/>
              </a:rPr>
              <a:t>Tienda</a:t>
            </a:r>
            <a:r>
              <a:rPr lang="es-419" sz="1500">
                <a:solidFill>
                  <a:schemeClr val="dk1"/>
                </a:solidFill>
                <a:highlight>
                  <a:schemeClr val="lt1"/>
                </a:highlight>
                <a:latin typeface="Helvetica Neue Light"/>
                <a:ea typeface="Helvetica Neue Light"/>
                <a:cs typeface="Helvetica Neue Light"/>
                <a:sym typeface="Helvetica Neue Light"/>
              </a:rPr>
              <a:t> con la siguiente cabecera </a:t>
            </a:r>
            <a:r>
              <a:rPr lang="es-419" sz="1500">
                <a:solidFill>
                  <a:srgbClr val="8215BC"/>
                </a:solidFill>
                <a:highlight>
                  <a:schemeClr val="lt1"/>
                </a:highlight>
                <a:latin typeface="Helvetica Neue Light"/>
                <a:ea typeface="Helvetica Neue Light"/>
                <a:cs typeface="Helvetica Neue Light"/>
                <a:sym typeface="Helvetica Neue Light"/>
              </a:rPr>
              <a:t>estaAbierto(hora). </a:t>
            </a:r>
            <a:r>
              <a:rPr lang="es-419" sz="1500">
                <a:solidFill>
                  <a:schemeClr val="dk1"/>
                </a:solidFill>
                <a:highlight>
                  <a:schemeClr val="lt1"/>
                </a:highlight>
                <a:latin typeface="Helvetica Neue Light"/>
                <a:ea typeface="Helvetica Neue Light"/>
                <a:cs typeface="Helvetica Neue Light"/>
                <a:sym typeface="Helvetica Neue Light"/>
              </a:rPr>
              <a:t>Este retorna </a:t>
            </a:r>
            <a:r>
              <a:rPr lang="es-419" sz="1500">
                <a:solidFill>
                  <a:srgbClr val="8215BC"/>
                </a:solidFill>
                <a:highlight>
                  <a:schemeClr val="lt1"/>
                </a:highlight>
                <a:latin typeface="Helvetica Neue Light"/>
                <a:ea typeface="Helvetica Neue Light"/>
                <a:cs typeface="Helvetica Neue Light"/>
                <a:sym typeface="Helvetica Neue Light"/>
              </a:rPr>
              <a:t>true </a:t>
            </a:r>
            <a:r>
              <a:rPr lang="es-419" sz="1500">
                <a:solidFill>
                  <a:schemeClr val="dk1"/>
                </a:solidFill>
                <a:highlight>
                  <a:schemeClr val="lt1"/>
                </a:highlight>
                <a:latin typeface="Helvetica Neue Light"/>
                <a:ea typeface="Helvetica Neue Light"/>
                <a:cs typeface="Helvetica Neue Light"/>
                <a:sym typeface="Helvetica Neue Light"/>
              </a:rPr>
              <a:t>si la hora enviada está entre las 08 y 12, o entre las 15 y 19. Caso contrario, se retorna </a:t>
            </a:r>
            <a:r>
              <a:rPr lang="es-419" sz="1500">
                <a:solidFill>
                  <a:srgbClr val="8215BC"/>
                </a:solidFill>
                <a:highlight>
                  <a:schemeClr val="lt1"/>
                </a:highlight>
                <a:latin typeface="Helvetica Neue Light"/>
                <a:ea typeface="Helvetica Neue Light"/>
                <a:cs typeface="Helvetica Neue Light"/>
                <a:sym typeface="Helvetica Neue Light"/>
              </a:rPr>
              <a:t>false.</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Luego invocar al menos un (1) objeto usando esta clase, y solicitar al usuario tres (3) horas. Informar por alerta si la tienda está abierta, en función de la hora ingresada.</a:t>
            </a:r>
            <a:endParaRPr sz="1800">
              <a:solidFill>
                <a:schemeClr val="dk1"/>
              </a:solidFill>
              <a:highlight>
                <a:srgbClr val="FFFFFF"/>
              </a:highlight>
              <a:latin typeface="Helvetica Neue Light"/>
              <a:ea typeface="Helvetica Neue Light"/>
              <a:cs typeface="Helvetica Neue Light"/>
              <a:sym typeface="Helvetica Neue Light"/>
            </a:endParaRPr>
          </a:p>
        </p:txBody>
      </p:sp>
      <p:sp>
        <p:nvSpPr>
          <p:cNvPr id="563" name="Google Shape;563;p70"/>
          <p:cNvSpPr txBox="1"/>
          <p:nvPr/>
        </p:nvSpPr>
        <p:spPr>
          <a:xfrm>
            <a:off x="4461625"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ABIERTO Y CERRADO</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564" name="Google Shape;564;p70"/>
          <p:cNvPicPr preferRelativeResize="0"/>
          <p:nvPr/>
        </p:nvPicPr>
        <p:blipFill rotWithShape="1">
          <a:blip r:embed="rId3">
            <a:alphaModFix/>
          </a:blip>
          <a:srcRect b="0" l="0" r="0" t="0"/>
          <a:stretch/>
        </p:blipFill>
        <p:spPr>
          <a:xfrm>
            <a:off x="8245225" y="267200"/>
            <a:ext cx="726450" cy="728091"/>
          </a:xfrm>
          <a:prstGeom prst="rect">
            <a:avLst/>
          </a:prstGeom>
          <a:noFill/>
          <a:ln>
            <a:noFill/>
          </a:ln>
        </p:spPr>
      </p:pic>
      <p:pic>
        <p:nvPicPr>
          <p:cNvPr id="565" name="Google Shape;565;p70"/>
          <p:cNvPicPr preferRelativeResize="0"/>
          <p:nvPr/>
        </p:nvPicPr>
        <p:blipFill rotWithShape="1">
          <a:blip r:embed="rId4">
            <a:alphaModFix/>
          </a:blip>
          <a:srcRect b="0" l="6870" r="8512" t="0"/>
          <a:stretch/>
        </p:blipFill>
        <p:spPr>
          <a:xfrm>
            <a:off x="0" y="0"/>
            <a:ext cx="4321250" cy="5187225"/>
          </a:xfrm>
          <a:prstGeom prst="rect">
            <a:avLst/>
          </a:prstGeom>
          <a:noFill/>
          <a:ln>
            <a:noFill/>
          </a:ln>
        </p:spPr>
      </p:pic>
      <p:grpSp>
        <p:nvGrpSpPr>
          <p:cNvPr id="566" name="Google Shape;566;p70"/>
          <p:cNvGrpSpPr/>
          <p:nvPr/>
        </p:nvGrpSpPr>
        <p:grpSpPr>
          <a:xfrm>
            <a:off x="4536900" y="3886675"/>
            <a:ext cx="4527000" cy="1108200"/>
            <a:chOff x="4442550" y="3863425"/>
            <a:chExt cx="4527000" cy="1108200"/>
          </a:xfrm>
        </p:grpSpPr>
        <p:sp>
          <p:nvSpPr>
            <p:cNvPr id="567" name="Google Shape;567;p70"/>
            <p:cNvSpPr txBox="1"/>
            <p:nvPr/>
          </p:nvSpPr>
          <p:spPr>
            <a:xfrm>
              <a:off x="4442550" y="3863425"/>
              <a:ext cx="4527000" cy="1108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Considerando que por prompt sólo podemos ingresar cadenas, se sugiere asumir que se trabaja sólo con horas en punto, de 0 a 22. El if debe verificar dos intervalos válidos.</a:t>
              </a:r>
              <a:endParaRPr sz="1200">
                <a:latin typeface="Didact Gothic"/>
                <a:ea typeface="Didact Gothic"/>
                <a:cs typeface="Didact Gothic"/>
                <a:sym typeface="Didact Gothic"/>
              </a:endParaRPr>
            </a:p>
          </p:txBody>
        </p:sp>
        <p:pic>
          <p:nvPicPr>
            <p:cNvPr id="568" name="Google Shape;568;p70"/>
            <p:cNvPicPr preferRelativeResize="0"/>
            <p:nvPr/>
          </p:nvPicPr>
          <p:blipFill rotWithShape="1">
            <a:blip r:embed="rId5">
              <a:alphaModFix/>
            </a:blip>
            <a:srcRect b="11598" l="20899" r="21303" t="9174"/>
            <a:stretch/>
          </p:blipFill>
          <p:spPr>
            <a:xfrm>
              <a:off x="4477650" y="4070375"/>
              <a:ext cx="407325" cy="558300"/>
            </a:xfrm>
            <a:prstGeom prst="rect">
              <a:avLst/>
            </a:prstGeom>
            <a:noFill/>
            <a:ln>
              <a:noFill/>
            </a:ln>
          </p:spPr>
        </p:pic>
      </p:grpSp>
      <p:pic>
        <p:nvPicPr>
          <p:cNvPr id="569" name="Google Shape;569;p70"/>
          <p:cNvPicPr preferRelativeResize="0"/>
          <p:nvPr/>
        </p:nvPicPr>
        <p:blipFill>
          <a:blip r:embed="rId6">
            <a:alphaModFix/>
          </a:blip>
          <a:stretch>
            <a:fillRect/>
          </a:stretch>
        </p:blipFill>
        <p:spPr>
          <a:xfrm>
            <a:off x="7738950" y="4812825"/>
            <a:ext cx="1186526" cy="3306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71"/>
          <p:cNvSpPr txBox="1"/>
          <p:nvPr/>
        </p:nvSpPr>
        <p:spPr>
          <a:xfrm>
            <a:off x="4461625" y="1237600"/>
            <a:ext cx="4590300" cy="28323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Declarar un método para la clase </a:t>
            </a:r>
            <a:r>
              <a:rPr lang="es-419" sz="1500">
                <a:solidFill>
                  <a:srgbClr val="8215BC"/>
                </a:solidFill>
                <a:highlight>
                  <a:schemeClr val="lt1"/>
                </a:highlight>
                <a:latin typeface="Helvetica Neue Light"/>
                <a:ea typeface="Helvetica Neue Light"/>
                <a:cs typeface="Helvetica Neue Light"/>
                <a:sym typeface="Helvetica Neue Light"/>
              </a:rPr>
              <a:t>Tienda</a:t>
            </a:r>
            <a:r>
              <a:rPr lang="es-419" sz="1500">
                <a:solidFill>
                  <a:schemeClr val="dk1"/>
                </a:solidFill>
                <a:highlight>
                  <a:schemeClr val="lt1"/>
                </a:highlight>
                <a:latin typeface="Helvetica Neue Light"/>
                <a:ea typeface="Helvetica Neue Light"/>
                <a:cs typeface="Helvetica Neue Light"/>
                <a:sym typeface="Helvetica Neue Light"/>
              </a:rPr>
              <a:t> con la siguiente cabecera </a:t>
            </a:r>
            <a:r>
              <a:rPr lang="es-419" sz="1500">
                <a:solidFill>
                  <a:srgbClr val="8215BC"/>
                </a:solidFill>
                <a:highlight>
                  <a:schemeClr val="lt1"/>
                </a:highlight>
                <a:latin typeface="Helvetica Neue Light"/>
                <a:ea typeface="Helvetica Neue Light"/>
                <a:cs typeface="Helvetica Neue Light"/>
                <a:sym typeface="Helvetica Neue Light"/>
              </a:rPr>
              <a:t>esPropietario(nombre). </a:t>
            </a:r>
            <a:r>
              <a:rPr lang="es-419" sz="1500">
                <a:solidFill>
                  <a:schemeClr val="dk1"/>
                </a:solidFill>
                <a:highlight>
                  <a:schemeClr val="lt1"/>
                </a:highlight>
                <a:latin typeface="Helvetica Neue Light"/>
                <a:ea typeface="Helvetica Neue Light"/>
                <a:cs typeface="Helvetica Neue Light"/>
                <a:sym typeface="Helvetica Neue Light"/>
              </a:rPr>
              <a:t>Se retorna </a:t>
            </a:r>
            <a:r>
              <a:rPr lang="es-419" sz="1500">
                <a:solidFill>
                  <a:srgbClr val="8215BC"/>
                </a:solidFill>
                <a:highlight>
                  <a:schemeClr val="lt1"/>
                </a:highlight>
                <a:latin typeface="Helvetica Neue Light"/>
                <a:ea typeface="Helvetica Neue Light"/>
                <a:cs typeface="Helvetica Neue Light"/>
                <a:sym typeface="Helvetica Neue Light"/>
              </a:rPr>
              <a:t>true </a:t>
            </a:r>
            <a:r>
              <a:rPr lang="es-419" sz="1500">
                <a:solidFill>
                  <a:schemeClr val="dk1"/>
                </a:solidFill>
                <a:highlight>
                  <a:schemeClr val="lt1"/>
                </a:highlight>
                <a:latin typeface="Helvetica Neue Light"/>
                <a:ea typeface="Helvetica Neue Light"/>
                <a:cs typeface="Helvetica Neue Light"/>
                <a:sym typeface="Helvetica Neue Light"/>
              </a:rPr>
              <a:t>si el nombre enviado corresponde al propietario de la tienda.Caso contrario, se retorna </a:t>
            </a:r>
            <a:r>
              <a:rPr lang="es-419" sz="1500">
                <a:solidFill>
                  <a:srgbClr val="8215BC"/>
                </a:solidFill>
                <a:highlight>
                  <a:schemeClr val="lt1"/>
                </a:highlight>
                <a:latin typeface="Helvetica Neue Light"/>
                <a:ea typeface="Helvetica Neue Light"/>
                <a:cs typeface="Helvetica Neue Light"/>
                <a:sym typeface="Helvetica Neue Light"/>
              </a:rPr>
              <a:t>false.</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Luego, invocar al menos tres(3) objetos usando esta clase y solicitar al usuario cinco(5) nombres. Informar por alerta si los nombres pertenecen a algún dueño de tienda.</a:t>
            </a:r>
            <a:endParaRPr sz="1800">
              <a:solidFill>
                <a:schemeClr val="dk1"/>
              </a:solidFill>
              <a:highlight>
                <a:srgbClr val="FFFFFF"/>
              </a:highlight>
              <a:latin typeface="Helvetica Neue Light"/>
              <a:ea typeface="Helvetica Neue Light"/>
              <a:cs typeface="Helvetica Neue Light"/>
              <a:sym typeface="Helvetica Neue Light"/>
            </a:endParaRPr>
          </a:p>
        </p:txBody>
      </p:sp>
      <p:sp>
        <p:nvSpPr>
          <p:cNvPr id="575" name="Google Shape;575;p71"/>
          <p:cNvSpPr txBox="1"/>
          <p:nvPr/>
        </p:nvSpPr>
        <p:spPr>
          <a:xfrm>
            <a:off x="4523225" y="1825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VALIDAR PROPIETARIO</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576" name="Google Shape;576;p71"/>
          <p:cNvPicPr preferRelativeResize="0"/>
          <p:nvPr/>
        </p:nvPicPr>
        <p:blipFill rotWithShape="1">
          <a:blip r:embed="rId3">
            <a:alphaModFix/>
          </a:blip>
          <a:srcRect b="0" l="0" r="0" t="0"/>
          <a:stretch/>
        </p:blipFill>
        <p:spPr>
          <a:xfrm>
            <a:off x="8237525" y="313000"/>
            <a:ext cx="726450" cy="728091"/>
          </a:xfrm>
          <a:prstGeom prst="rect">
            <a:avLst/>
          </a:prstGeom>
          <a:noFill/>
          <a:ln>
            <a:noFill/>
          </a:ln>
        </p:spPr>
      </p:pic>
      <p:pic>
        <p:nvPicPr>
          <p:cNvPr id="577" name="Google Shape;577;p71"/>
          <p:cNvPicPr preferRelativeResize="0"/>
          <p:nvPr/>
        </p:nvPicPr>
        <p:blipFill rotWithShape="1">
          <a:blip r:embed="rId4">
            <a:alphaModFix/>
          </a:blip>
          <a:srcRect b="0" l="3701" r="15490" t="0"/>
          <a:stretch/>
        </p:blipFill>
        <p:spPr>
          <a:xfrm>
            <a:off x="0" y="0"/>
            <a:ext cx="4461626" cy="5143500"/>
          </a:xfrm>
          <a:prstGeom prst="rect">
            <a:avLst/>
          </a:prstGeom>
          <a:noFill/>
          <a:ln>
            <a:noFill/>
          </a:ln>
        </p:spPr>
      </p:pic>
      <p:grpSp>
        <p:nvGrpSpPr>
          <p:cNvPr id="578" name="Google Shape;578;p71"/>
          <p:cNvGrpSpPr/>
          <p:nvPr/>
        </p:nvGrpSpPr>
        <p:grpSpPr>
          <a:xfrm>
            <a:off x="4572000" y="4069900"/>
            <a:ext cx="4527000" cy="923400"/>
            <a:chOff x="4402350" y="3969625"/>
            <a:chExt cx="4527000" cy="923400"/>
          </a:xfrm>
        </p:grpSpPr>
        <p:sp>
          <p:nvSpPr>
            <p:cNvPr id="579" name="Google Shape;579;p71"/>
            <p:cNvSpPr txBox="1"/>
            <p:nvPr/>
          </p:nvSpPr>
          <p:spPr>
            <a:xfrm>
              <a:off x="4402350" y="39696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Es común emplear métodos de clase para validar si un valor recibido por parámetro es igual al valor de una propiedad del objeto. Se llama el método por cada objeto creado.</a:t>
              </a:r>
              <a:endParaRPr sz="1200">
                <a:latin typeface="Didact Gothic"/>
                <a:ea typeface="Didact Gothic"/>
                <a:cs typeface="Didact Gothic"/>
                <a:sym typeface="Didact Gothic"/>
              </a:endParaRPr>
            </a:p>
          </p:txBody>
        </p:sp>
        <p:pic>
          <p:nvPicPr>
            <p:cNvPr id="580" name="Google Shape;580;p71"/>
            <p:cNvPicPr preferRelativeResize="0"/>
            <p:nvPr/>
          </p:nvPicPr>
          <p:blipFill rotWithShape="1">
            <a:blip r:embed="rId5">
              <a:alphaModFix/>
            </a:blip>
            <a:srcRect b="11598" l="20899" r="21303" t="9174"/>
            <a:stretch/>
          </p:blipFill>
          <p:spPr>
            <a:xfrm>
              <a:off x="4402350" y="4152175"/>
              <a:ext cx="407325" cy="558300"/>
            </a:xfrm>
            <a:prstGeom prst="rect">
              <a:avLst/>
            </a:prstGeom>
            <a:noFill/>
            <a:ln>
              <a:noFill/>
            </a:ln>
          </p:spPr>
        </p:pic>
      </p:grpSp>
      <p:pic>
        <p:nvPicPr>
          <p:cNvPr id="581" name="Google Shape;581;p71"/>
          <p:cNvPicPr preferRelativeResize="0"/>
          <p:nvPr/>
        </p:nvPicPr>
        <p:blipFill>
          <a:blip r:embed="rId6">
            <a:alphaModFix/>
          </a:blip>
          <a:stretch>
            <a:fillRect/>
          </a:stretch>
        </p:blipFill>
        <p:spPr>
          <a:xfrm>
            <a:off x="7865400" y="4843625"/>
            <a:ext cx="1186526" cy="330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nvSpPr>
        <p:spPr>
          <a:xfrm>
            <a:off x="4616850" y="1439875"/>
            <a:ext cx="4137600" cy="26016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800">
                <a:solidFill>
                  <a:schemeClr val="dk1"/>
                </a:solidFill>
                <a:highlight>
                  <a:srgbClr val="FFFFFF"/>
                </a:highlight>
                <a:latin typeface="Helvetica Neue Light"/>
                <a:ea typeface="Helvetica Neue Light"/>
                <a:cs typeface="Helvetica Neue Light"/>
                <a:sym typeface="Helvetica Neue Light"/>
              </a:rPr>
              <a:t>Declarar variables para representar la información de un carnet de conducir.</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Luego, concatenarlas y asignar el resultado de la operación a una variable denominada carnet.</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99" name="Google Shape;99;p18"/>
          <p:cNvSpPr txBox="1"/>
          <p:nvPr/>
        </p:nvSpPr>
        <p:spPr>
          <a:xfrm>
            <a:off x="4461625" y="1748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4000">
                <a:latin typeface="Anton"/>
                <a:ea typeface="Anton"/>
                <a:cs typeface="Anton"/>
                <a:sym typeface="Anton"/>
              </a:rPr>
              <a:t>ACTIVIDAD 3</a:t>
            </a:r>
            <a:endParaRPr i="1" sz="4000">
              <a:latin typeface="Anton"/>
              <a:ea typeface="Anton"/>
              <a:cs typeface="Anton"/>
              <a:sym typeface="Anton"/>
            </a:endParaRPr>
          </a:p>
          <a:p>
            <a:pPr indent="0" lvl="0" marL="0" rtl="0" algn="ctr">
              <a:spcBef>
                <a:spcPts val="0"/>
              </a:spcBef>
              <a:spcAft>
                <a:spcPts val="0"/>
              </a:spcAft>
              <a:buNone/>
            </a:pPr>
            <a:r>
              <a:rPr i="1" lang="es-419" sz="4000">
                <a:latin typeface="Anton"/>
                <a:ea typeface="Anton"/>
                <a:cs typeface="Anton"/>
                <a:sym typeface="Anton"/>
              </a:rPr>
              <a:t>CARNET</a:t>
            </a:r>
            <a:endParaRPr i="1" sz="4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100" name="Google Shape;100;p18"/>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101" name="Google Shape;101;p18"/>
          <p:cNvPicPr preferRelativeResize="0"/>
          <p:nvPr/>
        </p:nvPicPr>
        <p:blipFill>
          <a:blip r:embed="rId4">
            <a:alphaModFix/>
          </a:blip>
          <a:stretch>
            <a:fillRect/>
          </a:stretch>
        </p:blipFill>
        <p:spPr>
          <a:xfrm>
            <a:off x="149575" y="1300950"/>
            <a:ext cx="4312049" cy="2838033"/>
          </a:xfrm>
          <a:prstGeom prst="rect">
            <a:avLst/>
          </a:prstGeom>
          <a:noFill/>
          <a:ln>
            <a:noFill/>
          </a:ln>
        </p:spPr>
      </p:pic>
      <p:grpSp>
        <p:nvGrpSpPr>
          <p:cNvPr id="102" name="Google Shape;102;p18"/>
          <p:cNvGrpSpPr/>
          <p:nvPr/>
        </p:nvGrpSpPr>
        <p:grpSpPr>
          <a:xfrm>
            <a:off x="4507825" y="3602425"/>
            <a:ext cx="4566600" cy="1108200"/>
            <a:chOff x="4402350" y="3884925"/>
            <a:chExt cx="4566600" cy="1108200"/>
          </a:xfrm>
        </p:grpSpPr>
        <p:sp>
          <p:nvSpPr>
            <p:cNvPr id="103" name="Google Shape;103;p18"/>
            <p:cNvSpPr txBox="1"/>
            <p:nvPr/>
          </p:nvSpPr>
          <p:spPr>
            <a:xfrm>
              <a:off x="4402350" y="3884925"/>
              <a:ext cx="4566600" cy="1108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2"/>
                  </a:solidFill>
                  <a:latin typeface="Didact Gothic"/>
                  <a:ea typeface="Didact Gothic"/>
                  <a:cs typeface="Didact Gothic"/>
                  <a:sym typeface="Didact Gothic"/>
                </a:rPr>
                <a:t>Notas actividad 3</a:t>
              </a:r>
              <a:endParaRPr b="1" i="1" sz="1200">
                <a:solidFill>
                  <a:schemeClr val="dk2"/>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Definir la cantidad </a:t>
              </a:r>
              <a:r>
                <a:rPr lang="es-419" sz="1200">
                  <a:solidFill>
                    <a:schemeClr val="dk1"/>
                  </a:solidFill>
                  <a:latin typeface="Didact Gothic"/>
                  <a:ea typeface="Didact Gothic"/>
                  <a:cs typeface="Didact Gothic"/>
                  <a:sym typeface="Didact Gothic"/>
                </a:rPr>
                <a:t>de variables</a:t>
              </a:r>
              <a:r>
                <a:rPr lang="es-419" sz="1200">
                  <a:latin typeface="Didact Gothic"/>
                  <a:ea typeface="Didact Gothic"/>
                  <a:cs typeface="Didact Gothic"/>
                  <a:sym typeface="Didact Gothic"/>
                </a:rPr>
                <a:t> y el valor de cada una, según se prefiera. La cadena asignada a carnet debería contener al menos el nombre, la dirección, y el país de la persona dueña del carnet.</a:t>
              </a:r>
              <a:endParaRPr sz="1200">
                <a:latin typeface="Didact Gothic"/>
                <a:ea typeface="Didact Gothic"/>
                <a:cs typeface="Didact Gothic"/>
                <a:sym typeface="Didact Gothic"/>
              </a:endParaRPr>
            </a:p>
          </p:txBody>
        </p:sp>
        <p:pic>
          <p:nvPicPr>
            <p:cNvPr id="104" name="Google Shape;104;p18"/>
            <p:cNvPicPr preferRelativeResize="0"/>
            <p:nvPr/>
          </p:nvPicPr>
          <p:blipFill rotWithShape="1">
            <a:blip r:embed="rId5">
              <a:alphaModFix/>
            </a:blip>
            <a:srcRect b="11598" l="20899" r="21303" t="9174"/>
            <a:stretch/>
          </p:blipFill>
          <p:spPr>
            <a:xfrm>
              <a:off x="4458825" y="4159875"/>
              <a:ext cx="407325" cy="558300"/>
            </a:xfrm>
            <a:prstGeom prst="rect">
              <a:avLst/>
            </a:prstGeom>
            <a:noFill/>
            <a:ln>
              <a:noFill/>
            </a:ln>
          </p:spPr>
        </p:pic>
      </p:grpSp>
      <p:pic>
        <p:nvPicPr>
          <p:cNvPr id="105" name="Google Shape;105;p18"/>
          <p:cNvPicPr preferRelativeResize="0"/>
          <p:nvPr/>
        </p:nvPicPr>
        <p:blipFill>
          <a:blip r:embed="rId6">
            <a:alphaModFix/>
          </a:blip>
          <a:stretch>
            <a:fillRect/>
          </a:stretch>
        </p:blipFill>
        <p:spPr>
          <a:xfrm>
            <a:off x="7887900" y="4812825"/>
            <a:ext cx="1186526" cy="3306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72"/>
          <p:cNvSpPr txBox="1"/>
          <p:nvPr/>
        </p:nvSpPr>
        <p:spPr>
          <a:xfrm>
            <a:off x="4599000" y="918300"/>
            <a:ext cx="4473000" cy="3483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Declarar una clase </a:t>
            </a:r>
            <a:r>
              <a:rPr lang="es-419" sz="1300">
                <a:solidFill>
                  <a:srgbClr val="8215BC"/>
                </a:solidFill>
                <a:highlight>
                  <a:schemeClr val="lt1"/>
                </a:highlight>
                <a:latin typeface="Helvetica Neue Light"/>
                <a:ea typeface="Helvetica Neue Light"/>
                <a:cs typeface="Helvetica Neue Light"/>
                <a:sym typeface="Helvetica Neue Light"/>
              </a:rPr>
              <a:t>Cliente </a:t>
            </a:r>
            <a:r>
              <a:rPr lang="es-419" sz="1300">
                <a:solidFill>
                  <a:schemeClr val="dk1"/>
                </a:solidFill>
                <a:highlight>
                  <a:schemeClr val="lt1"/>
                </a:highlight>
                <a:latin typeface="Helvetica Neue Light"/>
                <a:ea typeface="Helvetica Neue Light"/>
                <a:cs typeface="Helvetica Neue Light"/>
                <a:sym typeface="Helvetica Neue Light"/>
              </a:rPr>
              <a:t>que permita:</a:t>
            </a:r>
            <a:endParaRPr sz="1300">
              <a:solidFill>
                <a:schemeClr val="dk1"/>
              </a:solidFill>
              <a:highlight>
                <a:schemeClr val="lt1"/>
              </a:highlight>
              <a:latin typeface="Helvetica Neue Light"/>
              <a:ea typeface="Helvetica Neue Light"/>
              <a:cs typeface="Helvetica Neue Light"/>
              <a:sym typeface="Helvetica Neue Light"/>
            </a:endParaRPr>
          </a:p>
          <a:p>
            <a:pPr indent="-311150" lvl="0" marL="457200" rtl="0" algn="just">
              <a:lnSpc>
                <a:spcPct val="115000"/>
              </a:lnSpc>
              <a:spcBef>
                <a:spcPts val="1000"/>
              </a:spcBef>
              <a:spcAft>
                <a:spcPts val="0"/>
              </a:spcAft>
              <a:buClr>
                <a:schemeClr val="dk1"/>
              </a:buClr>
              <a:buSzPts val="1300"/>
              <a:buFont typeface="Helvetica Neue Light"/>
              <a:buChar char="●"/>
            </a:pPr>
            <a:r>
              <a:rPr lang="es-419" sz="1300">
                <a:solidFill>
                  <a:schemeClr val="dk1"/>
                </a:solidFill>
                <a:highlight>
                  <a:schemeClr val="lt1"/>
                </a:highlight>
                <a:latin typeface="Helvetica Neue Light"/>
                <a:ea typeface="Helvetica Neue Light"/>
                <a:cs typeface="Helvetica Neue Light"/>
                <a:sym typeface="Helvetica Neue Light"/>
              </a:rPr>
              <a:t>Registrar nombre, presupuesto, si tiene tarjeta de descuento, y número de teléfono del cliente.</a:t>
            </a:r>
            <a:endParaRPr sz="1300">
              <a:solidFill>
                <a:schemeClr val="dk1"/>
              </a:solidFill>
              <a:highlight>
                <a:schemeClr val="lt1"/>
              </a:highlight>
              <a:latin typeface="Helvetica Neue Light"/>
              <a:ea typeface="Helvetica Neue Light"/>
              <a:cs typeface="Helvetica Neue Light"/>
              <a:sym typeface="Helvetica Neue Light"/>
            </a:endParaRPr>
          </a:p>
          <a:p>
            <a:pPr indent="-311150" lvl="0" marL="457200" rtl="0" algn="just">
              <a:lnSpc>
                <a:spcPct val="115000"/>
              </a:lnSpc>
              <a:spcBef>
                <a:spcPts val="0"/>
              </a:spcBef>
              <a:spcAft>
                <a:spcPts val="0"/>
              </a:spcAft>
              <a:buClr>
                <a:schemeClr val="dk1"/>
              </a:buClr>
              <a:buSzPts val="1300"/>
              <a:buFont typeface="Helvetica Neue Light"/>
              <a:buChar char="●"/>
            </a:pPr>
            <a:r>
              <a:rPr lang="es-419" sz="1300">
                <a:solidFill>
                  <a:schemeClr val="dk1"/>
                </a:solidFill>
                <a:highlight>
                  <a:schemeClr val="lt1"/>
                </a:highlight>
                <a:latin typeface="Helvetica Neue Light"/>
                <a:ea typeface="Helvetica Neue Light"/>
                <a:cs typeface="Helvetica Neue Light"/>
                <a:sym typeface="Helvetica Neue Light"/>
              </a:rPr>
              <a:t>Un método </a:t>
            </a:r>
            <a:r>
              <a:rPr lang="es-419" sz="1300">
                <a:solidFill>
                  <a:srgbClr val="8215BC"/>
                </a:solidFill>
                <a:highlight>
                  <a:schemeClr val="lt1"/>
                </a:highlight>
                <a:latin typeface="Helvetica Neue Light"/>
                <a:ea typeface="Helvetica Neue Light"/>
                <a:cs typeface="Helvetica Neue Light"/>
                <a:sym typeface="Helvetica Neue Light"/>
              </a:rPr>
              <a:t>transferirDinero(valor), </a:t>
            </a:r>
            <a:r>
              <a:rPr lang="es-419" sz="1300">
                <a:solidFill>
                  <a:schemeClr val="dk1"/>
                </a:solidFill>
                <a:highlight>
                  <a:schemeClr val="lt1"/>
                </a:highlight>
                <a:latin typeface="Helvetica Neue Light"/>
                <a:ea typeface="Helvetica Neue Light"/>
                <a:cs typeface="Helvetica Neue Light"/>
                <a:sym typeface="Helvetica Neue Light"/>
              </a:rPr>
              <a:t>que permita  obtener y restar cierta cantidad del presupuesto, siempre que este parámetro sea menor al valor enviado, y mayor que cero.</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15000"/>
              </a:lnSpc>
              <a:spcBef>
                <a:spcPts val="100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Luego invocar al menos tres (3) objetos usando esta clase, y solicitar al usuario cinco (5) números.</a:t>
            </a:r>
            <a:r>
              <a:rPr lang="es-419" sz="1300">
                <a:solidFill>
                  <a:schemeClr val="dk1"/>
                </a:solidFill>
                <a:highlight>
                  <a:schemeClr val="lt1"/>
                </a:highlight>
                <a:latin typeface="Helvetica Neue Light"/>
                <a:ea typeface="Helvetica Neue Light"/>
                <a:cs typeface="Helvetica Neue Light"/>
                <a:sym typeface="Helvetica Neue Light"/>
              </a:rPr>
              <a:t> </a:t>
            </a:r>
            <a:r>
              <a:rPr lang="es-419" sz="1300">
                <a:solidFill>
                  <a:schemeClr val="dk1"/>
                </a:solidFill>
                <a:highlight>
                  <a:schemeClr val="accent3"/>
                </a:highlight>
                <a:latin typeface="Helvetica Neue Light"/>
                <a:ea typeface="Helvetica Neue Light"/>
                <a:cs typeface="Helvetica Neue Light"/>
                <a:sym typeface="Helvetica Neue Light"/>
              </a:rPr>
              <a:t>Informar por alerta si </a:t>
            </a:r>
            <a:r>
              <a:rPr lang="es-419" sz="1300">
                <a:solidFill>
                  <a:schemeClr val="dk1"/>
                </a:solidFill>
                <a:highlight>
                  <a:schemeClr val="accent3"/>
                </a:highlight>
                <a:latin typeface="Helvetica Neue Light"/>
                <a:ea typeface="Helvetica Neue Light"/>
                <a:cs typeface="Helvetica Neue Light"/>
                <a:sym typeface="Helvetica Neue Light"/>
              </a:rPr>
              <a:t>cada uno de los clientes cuenta con el presupuesto suficiente para realizar una transferencia de igual monto al ingresado.</a:t>
            </a:r>
            <a:endParaRPr sz="1300">
              <a:solidFill>
                <a:schemeClr val="dk1"/>
              </a:solidFill>
              <a:highlight>
                <a:schemeClr val="accent3"/>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587" name="Google Shape;587;p72"/>
          <p:cNvSpPr txBox="1"/>
          <p:nvPr/>
        </p:nvSpPr>
        <p:spPr>
          <a:xfrm>
            <a:off x="4572000" y="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 CLIENTE</a:t>
            </a:r>
            <a:endParaRPr i="1" sz="2600">
              <a:latin typeface="Anton"/>
              <a:ea typeface="Anton"/>
              <a:cs typeface="Anton"/>
              <a:sym typeface="Anton"/>
            </a:endParaRPr>
          </a:p>
        </p:txBody>
      </p:sp>
      <p:pic>
        <p:nvPicPr>
          <p:cNvPr id="588" name="Google Shape;588;p72"/>
          <p:cNvPicPr preferRelativeResize="0"/>
          <p:nvPr/>
        </p:nvPicPr>
        <p:blipFill>
          <a:blip r:embed="rId3">
            <a:alphaModFix/>
          </a:blip>
          <a:stretch>
            <a:fillRect/>
          </a:stretch>
        </p:blipFill>
        <p:spPr>
          <a:xfrm>
            <a:off x="2651875" y="3261925"/>
            <a:ext cx="1186526" cy="330675"/>
          </a:xfrm>
          <a:prstGeom prst="rect">
            <a:avLst/>
          </a:prstGeom>
          <a:noFill/>
          <a:ln>
            <a:noFill/>
          </a:ln>
        </p:spPr>
      </p:pic>
      <p:pic>
        <p:nvPicPr>
          <p:cNvPr id="589" name="Google Shape;589;p72"/>
          <p:cNvPicPr preferRelativeResize="0"/>
          <p:nvPr/>
        </p:nvPicPr>
        <p:blipFill rotWithShape="1">
          <a:blip r:embed="rId4">
            <a:alphaModFix/>
          </a:blip>
          <a:srcRect b="0" l="0" r="0" t="0"/>
          <a:stretch/>
        </p:blipFill>
        <p:spPr>
          <a:xfrm>
            <a:off x="8229825" y="190200"/>
            <a:ext cx="726450" cy="728091"/>
          </a:xfrm>
          <a:prstGeom prst="rect">
            <a:avLst/>
          </a:prstGeom>
          <a:noFill/>
          <a:ln>
            <a:noFill/>
          </a:ln>
        </p:spPr>
      </p:pic>
      <p:pic>
        <p:nvPicPr>
          <p:cNvPr id="590" name="Google Shape;590;p72"/>
          <p:cNvPicPr preferRelativeResize="0"/>
          <p:nvPr/>
        </p:nvPicPr>
        <p:blipFill rotWithShape="1">
          <a:blip r:embed="rId5">
            <a:alphaModFix/>
          </a:blip>
          <a:srcRect b="0" l="6854" r="41800" t="0"/>
          <a:stretch/>
        </p:blipFill>
        <p:spPr>
          <a:xfrm>
            <a:off x="0" y="0"/>
            <a:ext cx="4338724" cy="5105924"/>
          </a:xfrm>
          <a:prstGeom prst="rect">
            <a:avLst/>
          </a:prstGeom>
          <a:noFill/>
          <a:ln>
            <a:noFill/>
          </a:ln>
        </p:spPr>
      </p:pic>
      <p:grpSp>
        <p:nvGrpSpPr>
          <p:cNvPr id="591" name="Google Shape;591;p72"/>
          <p:cNvGrpSpPr/>
          <p:nvPr/>
        </p:nvGrpSpPr>
        <p:grpSpPr>
          <a:xfrm>
            <a:off x="4572000" y="4048764"/>
            <a:ext cx="4527000" cy="923409"/>
            <a:chOff x="4402350" y="4151525"/>
            <a:chExt cx="4527000" cy="950400"/>
          </a:xfrm>
        </p:grpSpPr>
        <p:sp>
          <p:nvSpPr>
            <p:cNvPr id="592" name="Google Shape;592;p72"/>
            <p:cNvSpPr txBox="1"/>
            <p:nvPr/>
          </p:nvSpPr>
          <p:spPr>
            <a:xfrm>
              <a:off x="4402350" y="4151525"/>
              <a:ext cx="4527000" cy="950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Es posible verificar en un métòdo, usando un condicional, si la propiedad cumple con cierto valor antes de modificarla. Recordemos que una función retorna un  solo valor.</a:t>
              </a:r>
              <a:endParaRPr sz="1200">
                <a:latin typeface="Didact Gothic"/>
                <a:ea typeface="Didact Gothic"/>
                <a:cs typeface="Didact Gothic"/>
                <a:sym typeface="Didact Gothic"/>
              </a:endParaRPr>
            </a:p>
          </p:txBody>
        </p:sp>
        <p:pic>
          <p:nvPicPr>
            <p:cNvPr id="593" name="Google Shape;593;p72"/>
            <p:cNvPicPr preferRelativeResize="0"/>
            <p:nvPr/>
          </p:nvPicPr>
          <p:blipFill rotWithShape="1">
            <a:blip r:embed="rId6">
              <a:alphaModFix/>
            </a:blip>
            <a:srcRect b="11598" l="20899" r="21303" t="9174"/>
            <a:stretch/>
          </p:blipFill>
          <p:spPr>
            <a:xfrm>
              <a:off x="4475550" y="4347580"/>
              <a:ext cx="407325" cy="558300"/>
            </a:xfrm>
            <a:prstGeom prst="rect">
              <a:avLst/>
            </a:prstGeom>
            <a:noFill/>
            <a:ln>
              <a:noFill/>
            </a:ln>
          </p:spPr>
        </p:pic>
      </p:grpSp>
      <p:pic>
        <p:nvPicPr>
          <p:cNvPr id="594" name="Google Shape;594;p72"/>
          <p:cNvPicPr preferRelativeResize="0"/>
          <p:nvPr/>
        </p:nvPicPr>
        <p:blipFill>
          <a:blip r:embed="rId7">
            <a:alphaModFix/>
          </a:blip>
          <a:stretch>
            <a:fillRect/>
          </a:stretch>
        </p:blipFill>
        <p:spPr>
          <a:xfrm>
            <a:off x="7812375" y="4812825"/>
            <a:ext cx="1186526" cy="3306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8" name="Shape 598"/>
        <p:cNvGrpSpPr/>
        <p:nvPr/>
      </p:nvGrpSpPr>
      <p:grpSpPr>
        <a:xfrm>
          <a:off x="0" y="0"/>
          <a:ext cx="0" cy="0"/>
          <a:chOff x="0" y="0"/>
          <a:chExt cx="0" cy="0"/>
        </a:xfrm>
      </p:grpSpPr>
      <p:pic>
        <p:nvPicPr>
          <p:cNvPr id="599" name="Google Shape;599;p73"/>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600" name="Google Shape;600;p73"/>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04" name="Shape 604"/>
        <p:cNvGrpSpPr/>
        <p:nvPr/>
      </p:nvGrpSpPr>
      <p:grpSpPr>
        <a:xfrm>
          <a:off x="0" y="0"/>
          <a:ext cx="0" cy="0"/>
          <a:chOff x="0" y="0"/>
          <a:chExt cx="0" cy="0"/>
        </a:xfrm>
      </p:grpSpPr>
      <p:sp>
        <p:nvSpPr>
          <p:cNvPr id="605" name="Google Shape;605;p74"/>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606" name="Google Shape;606;p74"/>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607" name="Google Shape;607;p74"/>
          <p:cNvSpPr txBox="1"/>
          <p:nvPr/>
        </p:nvSpPr>
        <p:spPr>
          <a:xfrm>
            <a:off x="631650" y="1032750"/>
            <a:ext cx="7880700" cy="4110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50000"/>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class</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Tienda</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constructor</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nombre</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direccion</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propietario</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rubro</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.nombre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nombre</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.direccion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direccion</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.propietario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propietario</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.rubro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rubro</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tienda1</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Tienda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Kwik-E-Mart</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Park 123</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Apu</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Almacen</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tienda2</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Tienda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Edna's Edibles</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PEREZ 323</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Edna Krabappel</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Panaderia</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tienda3</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Tienda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Springfield Mall</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Hall 231</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Mr. Burns</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Shopping</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console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log</a:t>
            </a:r>
            <a:r>
              <a:rPr lang="es-419" sz="1100">
                <a:solidFill>
                  <a:srgbClr val="F6F6F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tienda1</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console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log</a:t>
            </a:r>
            <a:r>
              <a:rPr lang="es-419" sz="1100">
                <a:solidFill>
                  <a:srgbClr val="F6F6F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tienda2</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console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log</a:t>
            </a:r>
            <a:r>
              <a:rPr lang="es-419" sz="1100">
                <a:solidFill>
                  <a:srgbClr val="F6F6F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tienda3</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608" name="Google Shape;608;p74"/>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12" name="Shape 612"/>
        <p:cNvGrpSpPr/>
        <p:nvPr/>
      </p:nvGrpSpPr>
      <p:grpSpPr>
        <a:xfrm>
          <a:off x="0" y="0"/>
          <a:ext cx="0" cy="0"/>
          <a:chOff x="0" y="0"/>
          <a:chExt cx="0" cy="0"/>
        </a:xfrm>
      </p:grpSpPr>
      <p:sp>
        <p:nvSpPr>
          <p:cNvPr id="613" name="Google Shape;613;p7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614" name="Google Shape;614;p75"/>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615" name="Google Shape;615;p75"/>
          <p:cNvSpPr txBox="1"/>
          <p:nvPr/>
        </p:nvSpPr>
        <p:spPr>
          <a:xfrm>
            <a:off x="631650" y="1032750"/>
            <a:ext cx="7880700" cy="4110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450">
                <a:solidFill>
                  <a:srgbClr val="F286C4"/>
                </a:solidFill>
                <a:latin typeface="Courier New"/>
                <a:ea typeface="Courier New"/>
                <a:cs typeface="Courier New"/>
                <a:sym typeface="Courier New"/>
              </a:rPr>
              <a:t>let</a:t>
            </a:r>
            <a:r>
              <a:rPr lang="es-419" sz="1450">
                <a:solidFill>
                  <a:srgbClr val="F6F6F4"/>
                </a:solidFill>
                <a:latin typeface="Courier New"/>
                <a:ea typeface="Courier New"/>
                <a:cs typeface="Courier New"/>
                <a:sym typeface="Courier New"/>
              </a:rPr>
              <a:t> ingresados </a:t>
            </a:r>
            <a:r>
              <a:rPr lang="es-419" sz="1450">
                <a:solidFill>
                  <a:srgbClr val="F286C4"/>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 </a:t>
            </a:r>
            <a:r>
              <a:rPr lang="es-419" sz="1450">
                <a:solidFill>
                  <a:srgbClr val="DEE492"/>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a:t>
            </a:r>
            <a:endParaRPr sz="14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286C4"/>
                </a:solidFill>
                <a:latin typeface="Courier New"/>
                <a:ea typeface="Courier New"/>
                <a:cs typeface="Courier New"/>
                <a:sym typeface="Courier New"/>
              </a:rPr>
              <a:t>for</a:t>
            </a:r>
            <a:r>
              <a:rPr lang="es-419" sz="1450">
                <a:solidFill>
                  <a:srgbClr val="F6F6F4"/>
                </a:solidFill>
                <a:latin typeface="Courier New"/>
                <a:ea typeface="Courier New"/>
                <a:cs typeface="Courier New"/>
                <a:sym typeface="Courier New"/>
              </a:rPr>
              <a:t> (</a:t>
            </a:r>
            <a:r>
              <a:rPr lang="es-419" sz="1450">
                <a:solidFill>
                  <a:srgbClr val="F286C4"/>
                </a:solidFill>
                <a:latin typeface="Courier New"/>
                <a:ea typeface="Courier New"/>
                <a:cs typeface="Courier New"/>
                <a:sym typeface="Courier New"/>
              </a:rPr>
              <a:t>let</a:t>
            </a:r>
            <a:r>
              <a:rPr lang="es-419" sz="1450">
                <a:solidFill>
                  <a:srgbClr val="F6F6F4"/>
                </a:solidFill>
                <a:latin typeface="Courier New"/>
                <a:ea typeface="Courier New"/>
                <a:cs typeface="Courier New"/>
                <a:sym typeface="Courier New"/>
              </a:rPr>
              <a:t> index </a:t>
            </a:r>
            <a:r>
              <a:rPr lang="es-419" sz="1450">
                <a:solidFill>
                  <a:srgbClr val="F286C4"/>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 </a:t>
            </a:r>
            <a:r>
              <a:rPr lang="es-419" sz="1450">
                <a:solidFill>
                  <a:srgbClr val="BF9EEE"/>
                </a:solidFill>
                <a:latin typeface="Courier New"/>
                <a:ea typeface="Courier New"/>
                <a:cs typeface="Courier New"/>
                <a:sym typeface="Courier New"/>
              </a:rPr>
              <a:t>0</a:t>
            </a:r>
            <a:r>
              <a:rPr lang="es-419" sz="1450">
                <a:solidFill>
                  <a:srgbClr val="F6F6F4"/>
                </a:solidFill>
                <a:latin typeface="Courier New"/>
                <a:ea typeface="Courier New"/>
                <a:cs typeface="Courier New"/>
                <a:sym typeface="Courier New"/>
              </a:rPr>
              <a:t>; index </a:t>
            </a:r>
            <a:r>
              <a:rPr lang="es-419" sz="1450">
                <a:solidFill>
                  <a:srgbClr val="F286C4"/>
                </a:solidFill>
                <a:latin typeface="Courier New"/>
                <a:ea typeface="Courier New"/>
                <a:cs typeface="Courier New"/>
                <a:sym typeface="Courier New"/>
              </a:rPr>
              <a:t>&lt;</a:t>
            </a:r>
            <a:r>
              <a:rPr lang="es-419" sz="1450">
                <a:solidFill>
                  <a:srgbClr val="F6F6F4"/>
                </a:solidFill>
                <a:latin typeface="Courier New"/>
                <a:ea typeface="Courier New"/>
                <a:cs typeface="Courier New"/>
                <a:sym typeface="Courier New"/>
              </a:rPr>
              <a:t> </a:t>
            </a:r>
            <a:r>
              <a:rPr lang="es-419" sz="1450">
                <a:solidFill>
                  <a:srgbClr val="BF9EEE"/>
                </a:solidFill>
                <a:latin typeface="Courier New"/>
                <a:ea typeface="Courier New"/>
                <a:cs typeface="Courier New"/>
                <a:sym typeface="Courier New"/>
              </a:rPr>
              <a:t>5</a:t>
            </a:r>
            <a:r>
              <a:rPr lang="es-419" sz="1450">
                <a:solidFill>
                  <a:srgbClr val="F6F6F4"/>
                </a:solidFill>
                <a:latin typeface="Courier New"/>
                <a:ea typeface="Courier New"/>
                <a:cs typeface="Courier New"/>
                <a:sym typeface="Courier New"/>
              </a:rPr>
              <a:t>; index</a:t>
            </a:r>
            <a:r>
              <a:rPr lang="es-419" sz="1450">
                <a:solidFill>
                  <a:srgbClr val="F286C4"/>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 {</a:t>
            </a:r>
            <a:endParaRPr sz="14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6F6F4"/>
                </a:solidFill>
                <a:latin typeface="Courier New"/>
                <a:ea typeface="Courier New"/>
                <a:cs typeface="Courier New"/>
                <a:sym typeface="Courier New"/>
              </a:rPr>
              <a:t>    </a:t>
            </a:r>
            <a:r>
              <a:rPr lang="es-419" sz="1450">
                <a:solidFill>
                  <a:srgbClr val="F286C4"/>
                </a:solidFill>
                <a:latin typeface="Courier New"/>
                <a:ea typeface="Courier New"/>
                <a:cs typeface="Courier New"/>
                <a:sym typeface="Courier New"/>
              </a:rPr>
              <a:t>let</a:t>
            </a:r>
            <a:r>
              <a:rPr lang="es-419" sz="1450">
                <a:solidFill>
                  <a:srgbClr val="F6F6F4"/>
                </a:solidFill>
                <a:latin typeface="Courier New"/>
                <a:ea typeface="Courier New"/>
                <a:cs typeface="Courier New"/>
                <a:sym typeface="Courier New"/>
              </a:rPr>
              <a:t> tienda </a:t>
            </a:r>
            <a:r>
              <a:rPr lang="es-419" sz="1450">
                <a:solidFill>
                  <a:srgbClr val="F286C4"/>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  </a:t>
            </a:r>
            <a:r>
              <a:rPr b="1" lang="es-419" sz="1450">
                <a:solidFill>
                  <a:srgbClr val="F286C4"/>
                </a:solidFill>
                <a:latin typeface="Courier New"/>
                <a:ea typeface="Courier New"/>
                <a:cs typeface="Courier New"/>
                <a:sym typeface="Courier New"/>
              </a:rPr>
              <a:t>new</a:t>
            </a:r>
            <a:r>
              <a:rPr lang="es-419" sz="1450">
                <a:solidFill>
                  <a:srgbClr val="F6F6F4"/>
                </a:solidFill>
                <a:latin typeface="Courier New"/>
                <a:ea typeface="Courier New"/>
                <a:cs typeface="Courier New"/>
                <a:sym typeface="Courier New"/>
              </a:rPr>
              <a:t> </a:t>
            </a:r>
            <a:r>
              <a:rPr lang="es-419" sz="1450">
                <a:solidFill>
                  <a:srgbClr val="97E1F1"/>
                </a:solidFill>
                <a:latin typeface="Courier New"/>
                <a:ea typeface="Courier New"/>
                <a:cs typeface="Courier New"/>
                <a:sym typeface="Courier New"/>
              </a:rPr>
              <a:t>Tienda</a:t>
            </a:r>
            <a:r>
              <a:rPr lang="es-419" sz="1450">
                <a:solidFill>
                  <a:srgbClr val="F6F6F4"/>
                </a:solidFill>
                <a:latin typeface="Courier New"/>
                <a:ea typeface="Courier New"/>
                <a:cs typeface="Courier New"/>
                <a:sym typeface="Courier New"/>
              </a:rPr>
              <a:t>(</a:t>
            </a:r>
            <a:r>
              <a:rPr lang="es-419" sz="1450">
                <a:solidFill>
                  <a:srgbClr val="97E1F1"/>
                </a:solidFill>
                <a:latin typeface="Courier New"/>
                <a:ea typeface="Courier New"/>
                <a:cs typeface="Courier New"/>
                <a:sym typeface="Courier New"/>
              </a:rPr>
              <a:t>prompt</a:t>
            </a:r>
            <a:r>
              <a:rPr lang="es-419" sz="1450">
                <a:solidFill>
                  <a:srgbClr val="F6F6F4"/>
                </a:solidFill>
                <a:latin typeface="Courier New"/>
                <a:ea typeface="Courier New"/>
                <a:cs typeface="Courier New"/>
                <a:sym typeface="Courier New"/>
              </a:rPr>
              <a:t>(</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NOMBRE</a:t>
            </a:r>
            <a:r>
              <a:rPr lang="es-419" sz="1450">
                <a:solidFill>
                  <a:srgbClr val="DEE492"/>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 </a:t>
            </a:r>
            <a:endParaRPr sz="14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6F6F4"/>
                </a:solidFill>
                <a:latin typeface="Courier New"/>
                <a:ea typeface="Courier New"/>
                <a:cs typeface="Courier New"/>
                <a:sym typeface="Courier New"/>
              </a:rPr>
              <a:t>                             </a:t>
            </a:r>
            <a:r>
              <a:rPr lang="es-419" sz="1450">
                <a:solidFill>
                  <a:srgbClr val="97E1F1"/>
                </a:solidFill>
                <a:latin typeface="Courier New"/>
                <a:ea typeface="Courier New"/>
                <a:cs typeface="Courier New"/>
                <a:sym typeface="Courier New"/>
              </a:rPr>
              <a:t>prompt</a:t>
            </a:r>
            <a:r>
              <a:rPr lang="es-419" sz="1450">
                <a:solidFill>
                  <a:srgbClr val="F6F6F4"/>
                </a:solidFill>
                <a:latin typeface="Courier New"/>
                <a:ea typeface="Courier New"/>
                <a:cs typeface="Courier New"/>
                <a:sym typeface="Courier New"/>
              </a:rPr>
              <a:t>(</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DIRECCION</a:t>
            </a:r>
            <a:r>
              <a:rPr lang="es-419" sz="1450">
                <a:solidFill>
                  <a:srgbClr val="DEE492"/>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 </a:t>
            </a:r>
            <a:endParaRPr sz="14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6F6F4"/>
                </a:solidFill>
                <a:latin typeface="Courier New"/>
                <a:ea typeface="Courier New"/>
                <a:cs typeface="Courier New"/>
                <a:sym typeface="Courier New"/>
              </a:rPr>
              <a:t>                             </a:t>
            </a:r>
            <a:r>
              <a:rPr lang="es-419" sz="1450">
                <a:solidFill>
                  <a:srgbClr val="97E1F1"/>
                </a:solidFill>
                <a:latin typeface="Courier New"/>
                <a:ea typeface="Courier New"/>
                <a:cs typeface="Courier New"/>
                <a:sym typeface="Courier New"/>
              </a:rPr>
              <a:t>prompt</a:t>
            </a:r>
            <a:r>
              <a:rPr lang="es-419" sz="1450">
                <a:solidFill>
                  <a:srgbClr val="F6F6F4"/>
                </a:solidFill>
                <a:latin typeface="Courier New"/>
                <a:ea typeface="Courier New"/>
                <a:cs typeface="Courier New"/>
                <a:sym typeface="Courier New"/>
              </a:rPr>
              <a:t>(</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PROPIETARIO</a:t>
            </a:r>
            <a:r>
              <a:rPr lang="es-419" sz="1450">
                <a:solidFill>
                  <a:srgbClr val="DEE492"/>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a:t>
            </a:r>
            <a:endParaRPr sz="14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6F6F4"/>
                </a:solidFill>
                <a:latin typeface="Courier New"/>
                <a:ea typeface="Courier New"/>
                <a:cs typeface="Courier New"/>
                <a:sym typeface="Courier New"/>
              </a:rPr>
              <a:t>                             </a:t>
            </a:r>
            <a:r>
              <a:rPr lang="es-419" sz="1450">
                <a:solidFill>
                  <a:srgbClr val="97E1F1"/>
                </a:solidFill>
                <a:latin typeface="Courier New"/>
                <a:ea typeface="Courier New"/>
                <a:cs typeface="Courier New"/>
                <a:sym typeface="Courier New"/>
              </a:rPr>
              <a:t>prompt</a:t>
            </a:r>
            <a:r>
              <a:rPr lang="es-419" sz="1450">
                <a:solidFill>
                  <a:srgbClr val="F6F6F4"/>
                </a:solidFill>
                <a:latin typeface="Courier New"/>
                <a:ea typeface="Courier New"/>
                <a:cs typeface="Courier New"/>
                <a:sym typeface="Courier New"/>
              </a:rPr>
              <a:t>(</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RUBRO</a:t>
            </a:r>
            <a:r>
              <a:rPr lang="es-419" sz="1450">
                <a:solidFill>
                  <a:srgbClr val="DEE492"/>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a:t>
            </a:r>
            <a:endParaRPr sz="14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4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6F6F4"/>
                </a:solidFill>
                <a:latin typeface="Courier New"/>
                <a:ea typeface="Courier New"/>
                <a:cs typeface="Courier New"/>
                <a:sym typeface="Courier New"/>
              </a:rPr>
              <a:t>    ingresados</a:t>
            </a:r>
            <a:r>
              <a:rPr lang="es-419" sz="1450">
                <a:solidFill>
                  <a:srgbClr val="F286C4"/>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 </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Tienda: </a:t>
            </a:r>
            <a:r>
              <a:rPr lang="es-419" sz="1450">
                <a:solidFill>
                  <a:srgbClr val="DEE492"/>
                </a:solidFill>
                <a:latin typeface="Courier New"/>
                <a:ea typeface="Courier New"/>
                <a:cs typeface="Courier New"/>
                <a:sym typeface="Courier New"/>
              </a:rPr>
              <a:t>"</a:t>
            </a:r>
            <a:r>
              <a:rPr lang="es-419" sz="1450">
                <a:solidFill>
                  <a:srgbClr val="F286C4"/>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tienda.nombre</a:t>
            </a:r>
            <a:r>
              <a:rPr lang="es-419" sz="1450">
                <a:solidFill>
                  <a:srgbClr val="F286C4"/>
                </a:solidFill>
                <a:latin typeface="Courier New"/>
                <a:ea typeface="Courier New"/>
                <a:cs typeface="Courier New"/>
                <a:sym typeface="Courier New"/>
              </a:rPr>
              <a:t>+</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 </a:t>
            </a:r>
            <a:r>
              <a:rPr lang="es-419" sz="1450">
                <a:solidFill>
                  <a:srgbClr val="DEE492"/>
                </a:solidFill>
                <a:latin typeface="Courier New"/>
                <a:ea typeface="Courier New"/>
                <a:cs typeface="Courier New"/>
                <a:sym typeface="Courier New"/>
              </a:rPr>
              <a:t>"</a:t>
            </a:r>
            <a:r>
              <a:rPr lang="es-419" sz="1450">
                <a:solidFill>
                  <a:srgbClr val="F286C4"/>
                </a:solidFill>
                <a:latin typeface="Courier New"/>
                <a:ea typeface="Courier New"/>
                <a:cs typeface="Courier New"/>
                <a:sym typeface="Courier New"/>
              </a:rPr>
              <a:t>+</a:t>
            </a:r>
            <a:endParaRPr sz="145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6F6F4"/>
                </a:solidFill>
                <a:latin typeface="Courier New"/>
                <a:ea typeface="Courier New"/>
                <a:cs typeface="Courier New"/>
                <a:sym typeface="Courier New"/>
              </a:rPr>
              <a:t>             </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Direccion: </a:t>
            </a:r>
            <a:r>
              <a:rPr lang="es-419" sz="1450">
                <a:solidFill>
                  <a:srgbClr val="DEE492"/>
                </a:solidFill>
                <a:latin typeface="Courier New"/>
                <a:ea typeface="Courier New"/>
                <a:cs typeface="Courier New"/>
                <a:sym typeface="Courier New"/>
              </a:rPr>
              <a:t>"</a:t>
            </a:r>
            <a:r>
              <a:rPr lang="es-419" sz="1450">
                <a:solidFill>
                  <a:srgbClr val="F286C4"/>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tienda.direccion</a:t>
            </a:r>
            <a:r>
              <a:rPr lang="es-419" sz="1450">
                <a:solidFill>
                  <a:srgbClr val="F286C4"/>
                </a:solidFill>
                <a:latin typeface="Courier New"/>
                <a:ea typeface="Courier New"/>
                <a:cs typeface="Courier New"/>
                <a:sym typeface="Courier New"/>
              </a:rPr>
              <a:t>+</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 </a:t>
            </a:r>
            <a:r>
              <a:rPr lang="es-419" sz="1450">
                <a:solidFill>
                  <a:srgbClr val="DEE492"/>
                </a:solidFill>
                <a:latin typeface="Courier New"/>
                <a:ea typeface="Courier New"/>
                <a:cs typeface="Courier New"/>
                <a:sym typeface="Courier New"/>
              </a:rPr>
              <a:t>"</a:t>
            </a:r>
            <a:r>
              <a:rPr lang="es-419" sz="1450">
                <a:solidFill>
                  <a:srgbClr val="F286C4"/>
                </a:solidFill>
                <a:latin typeface="Courier New"/>
                <a:ea typeface="Courier New"/>
                <a:cs typeface="Courier New"/>
                <a:sym typeface="Courier New"/>
              </a:rPr>
              <a:t>+</a:t>
            </a:r>
            <a:endParaRPr sz="145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6F6F4"/>
                </a:solidFill>
                <a:latin typeface="Courier New"/>
                <a:ea typeface="Courier New"/>
                <a:cs typeface="Courier New"/>
                <a:sym typeface="Courier New"/>
              </a:rPr>
              <a:t>             </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Propitario: </a:t>
            </a:r>
            <a:r>
              <a:rPr lang="es-419" sz="1450">
                <a:solidFill>
                  <a:srgbClr val="DEE492"/>
                </a:solidFill>
                <a:latin typeface="Courier New"/>
                <a:ea typeface="Courier New"/>
                <a:cs typeface="Courier New"/>
                <a:sym typeface="Courier New"/>
              </a:rPr>
              <a:t>"</a:t>
            </a:r>
            <a:r>
              <a:rPr lang="es-419" sz="1450">
                <a:solidFill>
                  <a:srgbClr val="F286C4"/>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tienda.propietario</a:t>
            </a:r>
            <a:r>
              <a:rPr lang="es-419" sz="1450">
                <a:solidFill>
                  <a:srgbClr val="F286C4"/>
                </a:solidFill>
                <a:latin typeface="Courier New"/>
                <a:ea typeface="Courier New"/>
                <a:cs typeface="Courier New"/>
                <a:sym typeface="Courier New"/>
              </a:rPr>
              <a:t>+</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 </a:t>
            </a:r>
            <a:r>
              <a:rPr lang="es-419" sz="1450">
                <a:solidFill>
                  <a:srgbClr val="DEE492"/>
                </a:solidFill>
                <a:latin typeface="Courier New"/>
                <a:ea typeface="Courier New"/>
                <a:cs typeface="Courier New"/>
                <a:sym typeface="Courier New"/>
              </a:rPr>
              <a:t>"</a:t>
            </a:r>
            <a:r>
              <a:rPr lang="es-419" sz="1450">
                <a:solidFill>
                  <a:srgbClr val="F286C4"/>
                </a:solidFill>
                <a:latin typeface="Courier New"/>
                <a:ea typeface="Courier New"/>
                <a:cs typeface="Courier New"/>
                <a:sym typeface="Courier New"/>
              </a:rPr>
              <a:t>+</a:t>
            </a:r>
            <a:endParaRPr sz="145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6F6F4"/>
                </a:solidFill>
                <a:latin typeface="Courier New"/>
                <a:ea typeface="Courier New"/>
                <a:cs typeface="Courier New"/>
                <a:sym typeface="Courier New"/>
              </a:rPr>
              <a:t>             </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rubro: </a:t>
            </a:r>
            <a:r>
              <a:rPr lang="es-419" sz="1450">
                <a:solidFill>
                  <a:srgbClr val="DEE492"/>
                </a:solidFill>
                <a:latin typeface="Courier New"/>
                <a:ea typeface="Courier New"/>
                <a:cs typeface="Courier New"/>
                <a:sym typeface="Courier New"/>
              </a:rPr>
              <a:t>"</a:t>
            </a:r>
            <a:r>
              <a:rPr lang="es-419" sz="1450">
                <a:solidFill>
                  <a:srgbClr val="F286C4"/>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tienda.rubro</a:t>
            </a:r>
            <a:r>
              <a:rPr lang="es-419" sz="1450">
                <a:solidFill>
                  <a:srgbClr val="F286C4"/>
                </a:solidFill>
                <a:latin typeface="Courier New"/>
                <a:ea typeface="Courier New"/>
                <a:cs typeface="Courier New"/>
                <a:sym typeface="Courier New"/>
              </a:rPr>
              <a:t>+</a:t>
            </a:r>
            <a:r>
              <a:rPr lang="es-419" sz="1450">
                <a:solidFill>
                  <a:srgbClr val="DEE492"/>
                </a:solidFill>
                <a:latin typeface="Courier New"/>
                <a:ea typeface="Courier New"/>
                <a:cs typeface="Courier New"/>
                <a:sym typeface="Courier New"/>
              </a:rPr>
              <a:t>"</a:t>
            </a:r>
            <a:r>
              <a:rPr lang="es-419" sz="1450">
                <a:solidFill>
                  <a:srgbClr val="F286C4"/>
                </a:solidFill>
                <a:latin typeface="Courier New"/>
                <a:ea typeface="Courier New"/>
                <a:cs typeface="Courier New"/>
                <a:sym typeface="Courier New"/>
              </a:rPr>
              <a:t>\n</a:t>
            </a:r>
            <a:r>
              <a:rPr lang="es-419" sz="1450">
                <a:solidFill>
                  <a:srgbClr val="DEE492"/>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a:t>
            </a:r>
            <a:endParaRPr sz="14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6F6F4"/>
                </a:solidFill>
                <a:latin typeface="Courier New"/>
                <a:ea typeface="Courier New"/>
                <a:cs typeface="Courier New"/>
                <a:sym typeface="Courier New"/>
              </a:rPr>
              <a:t>}</a:t>
            </a:r>
            <a:endParaRPr sz="14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97E1F1"/>
                </a:solidFill>
                <a:latin typeface="Courier New"/>
                <a:ea typeface="Courier New"/>
                <a:cs typeface="Courier New"/>
                <a:sym typeface="Courier New"/>
              </a:rPr>
              <a:t>alert</a:t>
            </a:r>
            <a:r>
              <a:rPr lang="es-419" sz="1450">
                <a:solidFill>
                  <a:srgbClr val="F6F6F4"/>
                </a:solidFill>
                <a:latin typeface="Courier New"/>
                <a:ea typeface="Courier New"/>
                <a:cs typeface="Courier New"/>
                <a:sym typeface="Courier New"/>
              </a:rPr>
              <a:t>(ingresados);</a:t>
            </a:r>
            <a:endParaRPr sz="14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616" name="Google Shape;616;p75"/>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20" name="Shape 620"/>
        <p:cNvGrpSpPr/>
        <p:nvPr/>
      </p:nvGrpSpPr>
      <p:grpSpPr>
        <a:xfrm>
          <a:off x="0" y="0"/>
          <a:ext cx="0" cy="0"/>
          <a:chOff x="0" y="0"/>
          <a:chExt cx="0" cy="0"/>
        </a:xfrm>
      </p:grpSpPr>
      <p:sp>
        <p:nvSpPr>
          <p:cNvPr id="621" name="Google Shape;621;p76"/>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622" name="Google Shape;622;p76"/>
          <p:cNvSpPr txBox="1"/>
          <p:nvPr/>
        </p:nvSpPr>
        <p:spPr>
          <a:xfrm>
            <a:off x="6764100" y="0"/>
            <a:ext cx="2379900" cy="195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3000">
                <a:solidFill>
                  <a:schemeClr val="dk1"/>
                </a:solidFill>
                <a:latin typeface="Anton"/>
                <a:ea typeface="Anton"/>
                <a:cs typeface="Anton"/>
                <a:sym typeface="Anton"/>
              </a:rPr>
              <a:t>SOLUCIÓN </a:t>
            </a:r>
            <a:endParaRPr i="1" sz="3000">
              <a:solidFill>
                <a:schemeClr val="dk1"/>
              </a:solidFill>
              <a:latin typeface="Anton"/>
              <a:ea typeface="Anton"/>
              <a:cs typeface="Anton"/>
              <a:sym typeface="Anton"/>
            </a:endParaRPr>
          </a:p>
          <a:p>
            <a:pPr indent="0" lvl="0" marL="0" rtl="0" algn="ctr">
              <a:spcBef>
                <a:spcPts val="0"/>
              </a:spcBef>
              <a:spcAft>
                <a:spcPts val="0"/>
              </a:spcAft>
              <a:buClr>
                <a:schemeClr val="dk1"/>
              </a:buClr>
              <a:buSzPts val="4500"/>
              <a:buFont typeface="Arial"/>
              <a:buNone/>
            </a:pPr>
            <a:r>
              <a:rPr i="1" lang="es-419" sz="3000">
                <a:solidFill>
                  <a:schemeClr val="dk1"/>
                </a:solidFill>
                <a:latin typeface="Anton"/>
                <a:ea typeface="Anton"/>
                <a:cs typeface="Anton"/>
                <a:sym typeface="Anton"/>
              </a:rPr>
              <a:t>PROPUESTA </a:t>
            </a:r>
            <a:endParaRPr i="1" sz="3000">
              <a:solidFill>
                <a:schemeClr val="dk1"/>
              </a:solidFill>
              <a:latin typeface="Anton"/>
              <a:ea typeface="Anton"/>
              <a:cs typeface="Anton"/>
              <a:sym typeface="Anton"/>
            </a:endParaRPr>
          </a:p>
          <a:p>
            <a:pPr indent="0" lvl="0" marL="0" rtl="0" algn="ctr">
              <a:spcBef>
                <a:spcPts val="0"/>
              </a:spcBef>
              <a:spcAft>
                <a:spcPts val="0"/>
              </a:spcAft>
              <a:buClr>
                <a:schemeClr val="dk1"/>
              </a:buClr>
              <a:buSzPts val="4500"/>
              <a:buFont typeface="Arial"/>
              <a:buNone/>
            </a:pPr>
            <a:r>
              <a:rPr i="1" lang="es-419" sz="3000">
                <a:solidFill>
                  <a:schemeClr val="dk1"/>
                </a:solidFill>
                <a:latin typeface="Anton"/>
                <a:ea typeface="Anton"/>
                <a:cs typeface="Anton"/>
                <a:sym typeface="Anton"/>
              </a:rPr>
              <a:t>ACTIVIDAD 3</a:t>
            </a:r>
            <a:endParaRPr i="1" sz="2800">
              <a:latin typeface="Anton"/>
              <a:ea typeface="Anton"/>
              <a:cs typeface="Anton"/>
              <a:sym typeface="Anton"/>
            </a:endParaRPr>
          </a:p>
        </p:txBody>
      </p:sp>
      <p:sp>
        <p:nvSpPr>
          <p:cNvPr id="623" name="Google Shape;623;p76"/>
          <p:cNvSpPr txBox="1"/>
          <p:nvPr/>
        </p:nvSpPr>
        <p:spPr>
          <a:xfrm>
            <a:off x="0" y="0"/>
            <a:ext cx="6764100" cy="5143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class</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Tienda</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constructor</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nombre</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direccion</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propietario</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rubro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.nombre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nombre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.direccion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direccion</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.propietario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propietario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.rubro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rubro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estaAbierto</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hora</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hora</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8</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&amp;&amp;</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hora</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12</a:t>
            </a:r>
            <a:r>
              <a:rPr lang="es-419" sz="1000">
                <a:solidFill>
                  <a:srgbClr val="F6F6F4"/>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hora</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15</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&amp;&amp;</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hora</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19</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return</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true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return</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false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tienda4</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b="1" lang="es-419" sz="1000">
                <a:solidFill>
                  <a:srgbClr val="F286C4"/>
                </a:solidFill>
                <a:latin typeface="Courier New"/>
                <a:ea typeface="Courier New"/>
                <a:cs typeface="Courier New"/>
                <a:sym typeface="Courier New"/>
              </a:rPr>
              <a:t>new</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Tienda</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33 cents Store</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Cheap 231</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Barato SRL</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Ropa</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for</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index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0</a:t>
            </a:r>
            <a:r>
              <a:rPr lang="es-419" sz="1000">
                <a:solidFill>
                  <a:srgbClr val="F6F6F4"/>
                </a:solidFill>
                <a:latin typeface="Courier New"/>
                <a:ea typeface="Courier New"/>
                <a:cs typeface="Courier New"/>
                <a:sym typeface="Courier New"/>
              </a:rPr>
              <a:t>; index </a:t>
            </a:r>
            <a:r>
              <a:rPr lang="es-419" sz="1000">
                <a:solidFill>
                  <a:srgbClr val="F286C4"/>
                </a:solidFill>
                <a:latin typeface="Courier New"/>
                <a:ea typeface="Courier New"/>
                <a:cs typeface="Courier New"/>
                <a:sym typeface="Courier New"/>
              </a:rPr>
              <a:t>&lt;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3</a:t>
            </a:r>
            <a:r>
              <a:rPr lang="es-419" sz="1000">
                <a:solidFill>
                  <a:srgbClr val="F6F6F4"/>
                </a:solidFill>
                <a:latin typeface="Courier New"/>
                <a:ea typeface="Courier New"/>
                <a:cs typeface="Courier New"/>
                <a:sym typeface="Courier New"/>
              </a:rPr>
              <a:t> ; index</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entrada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parseInt</a:t>
            </a:r>
            <a:r>
              <a:rPr lang="es-419" sz="1000">
                <a:solidFill>
                  <a:srgbClr val="F6F6F4"/>
                </a:solidFill>
                <a:latin typeface="Courier New"/>
                <a:ea typeface="Courier New"/>
                <a:cs typeface="Courier New"/>
                <a:sym typeface="Courier New"/>
              </a:rPr>
              <a:t>(</a:t>
            </a:r>
            <a:r>
              <a:rPr lang="es-419" sz="1000">
                <a:solidFill>
                  <a:srgbClr val="97E1F1"/>
                </a:solidFill>
                <a:latin typeface="Courier New"/>
                <a:ea typeface="Courier New"/>
                <a:cs typeface="Courier New"/>
                <a:sym typeface="Courier New"/>
              </a:rPr>
              <a:t>prompt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INGRESAR HORA EN PUNTO</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tienda4</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estaAbierto</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alert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LA TIENDA ESTA ABIERTA A LAS </a:t>
            </a:r>
            <a:r>
              <a:rPr lang="es-419" sz="1000">
                <a:solidFill>
                  <a:srgbClr val="DEE492"/>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else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alert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LA TIENDA ESTA CERRADA A LAS </a:t>
            </a:r>
            <a:r>
              <a:rPr lang="es-419" sz="1000">
                <a:solidFill>
                  <a:srgbClr val="DEE492"/>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624" name="Google Shape;624;p76"/>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28" name="Shape 628"/>
        <p:cNvGrpSpPr/>
        <p:nvPr/>
      </p:nvGrpSpPr>
      <p:grpSpPr>
        <a:xfrm>
          <a:off x="0" y="0"/>
          <a:ext cx="0" cy="0"/>
          <a:chOff x="0" y="0"/>
          <a:chExt cx="0" cy="0"/>
        </a:xfrm>
      </p:grpSpPr>
      <p:sp>
        <p:nvSpPr>
          <p:cNvPr id="629" name="Google Shape;629;p77"/>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630" name="Google Shape;630;p77"/>
          <p:cNvSpPr txBox="1"/>
          <p:nvPr/>
        </p:nvSpPr>
        <p:spPr>
          <a:xfrm>
            <a:off x="6764100" y="0"/>
            <a:ext cx="2379900" cy="195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3000">
                <a:solidFill>
                  <a:schemeClr val="dk1"/>
                </a:solidFill>
                <a:latin typeface="Anton"/>
                <a:ea typeface="Anton"/>
                <a:cs typeface="Anton"/>
                <a:sym typeface="Anton"/>
              </a:rPr>
              <a:t>SOLUCIÓN </a:t>
            </a:r>
            <a:endParaRPr i="1" sz="3000">
              <a:solidFill>
                <a:schemeClr val="dk1"/>
              </a:solidFill>
              <a:latin typeface="Anton"/>
              <a:ea typeface="Anton"/>
              <a:cs typeface="Anton"/>
              <a:sym typeface="Anton"/>
            </a:endParaRPr>
          </a:p>
          <a:p>
            <a:pPr indent="0" lvl="0" marL="0" rtl="0" algn="ctr">
              <a:spcBef>
                <a:spcPts val="0"/>
              </a:spcBef>
              <a:spcAft>
                <a:spcPts val="0"/>
              </a:spcAft>
              <a:buClr>
                <a:schemeClr val="dk1"/>
              </a:buClr>
              <a:buSzPts val="4500"/>
              <a:buFont typeface="Arial"/>
              <a:buNone/>
            </a:pPr>
            <a:r>
              <a:rPr i="1" lang="es-419" sz="3000">
                <a:solidFill>
                  <a:schemeClr val="dk1"/>
                </a:solidFill>
                <a:latin typeface="Anton"/>
                <a:ea typeface="Anton"/>
                <a:cs typeface="Anton"/>
                <a:sym typeface="Anton"/>
              </a:rPr>
              <a:t>PROPUESTA </a:t>
            </a:r>
            <a:endParaRPr i="1" sz="3000">
              <a:solidFill>
                <a:schemeClr val="dk1"/>
              </a:solidFill>
              <a:latin typeface="Anton"/>
              <a:ea typeface="Anton"/>
              <a:cs typeface="Anton"/>
              <a:sym typeface="Anton"/>
            </a:endParaRPr>
          </a:p>
          <a:p>
            <a:pPr indent="0" lvl="0" marL="0" rtl="0" algn="ctr">
              <a:spcBef>
                <a:spcPts val="0"/>
              </a:spcBef>
              <a:spcAft>
                <a:spcPts val="0"/>
              </a:spcAft>
              <a:buClr>
                <a:schemeClr val="dk1"/>
              </a:buClr>
              <a:buSzPts val="4500"/>
              <a:buFont typeface="Arial"/>
              <a:buNone/>
            </a:pPr>
            <a:r>
              <a:rPr i="1" lang="es-419" sz="3000">
                <a:solidFill>
                  <a:schemeClr val="dk1"/>
                </a:solidFill>
                <a:latin typeface="Anton"/>
                <a:ea typeface="Anton"/>
                <a:cs typeface="Anton"/>
                <a:sym typeface="Anton"/>
              </a:rPr>
              <a:t>ACTIVIDAD 4</a:t>
            </a:r>
            <a:endParaRPr i="1" sz="2800">
              <a:latin typeface="Anton"/>
              <a:ea typeface="Anton"/>
              <a:cs typeface="Anton"/>
              <a:sym typeface="Anton"/>
            </a:endParaRPr>
          </a:p>
        </p:txBody>
      </p:sp>
      <p:sp>
        <p:nvSpPr>
          <p:cNvPr id="631" name="Google Shape;631;p77"/>
          <p:cNvSpPr txBox="1"/>
          <p:nvPr/>
        </p:nvSpPr>
        <p:spPr>
          <a:xfrm>
            <a:off x="0" y="0"/>
            <a:ext cx="6764100" cy="5143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class</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Tienda</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constructor</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nombre</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direccion</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propietario</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rubro</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.nombre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nombre</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.direccion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direccion</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.propietario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propietario</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.rubro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rubro</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62E884"/>
                </a:solidFill>
                <a:latin typeface="Courier New"/>
                <a:ea typeface="Courier New"/>
                <a:cs typeface="Courier New"/>
                <a:sym typeface="Courier New"/>
              </a:rPr>
              <a:t>esPropietario</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nombre</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return</a:t>
            </a: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.propietario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nombre</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tienda1</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b="1" lang="es-419" sz="900">
                <a:solidFill>
                  <a:srgbClr val="F286C4"/>
                </a:solidFill>
                <a:latin typeface="Courier New"/>
                <a:ea typeface="Courier New"/>
                <a:cs typeface="Courier New"/>
                <a:sym typeface="Courier New"/>
              </a:rPr>
              <a:t>new</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Tienda</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Kwik-E-Mart</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Park 123</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Apu</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Almacen</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tienda2</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b="1" lang="es-419" sz="900">
                <a:solidFill>
                  <a:srgbClr val="F286C4"/>
                </a:solidFill>
                <a:latin typeface="Courier New"/>
                <a:ea typeface="Courier New"/>
                <a:cs typeface="Courier New"/>
                <a:sym typeface="Courier New"/>
              </a:rPr>
              <a:t>new</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Tienda</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Edna's Edibles</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PEREZ 323</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Edna Krabappel</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Panaderia</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tienda3</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b="1" lang="es-419" sz="900">
                <a:solidFill>
                  <a:srgbClr val="F286C4"/>
                </a:solidFill>
                <a:latin typeface="Courier New"/>
                <a:ea typeface="Courier New"/>
                <a:cs typeface="Courier New"/>
                <a:sym typeface="Courier New"/>
              </a:rPr>
              <a:t>new</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Tienda</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Springfield Mall</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Hall 231</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Mr. Burns</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Shopping</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for</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let</a:t>
            </a:r>
            <a:r>
              <a:rPr lang="es-419" sz="900">
                <a:solidFill>
                  <a:srgbClr val="F6F6F4"/>
                </a:solidFill>
                <a:latin typeface="Courier New"/>
                <a:ea typeface="Courier New"/>
                <a:cs typeface="Courier New"/>
                <a:sym typeface="Courier New"/>
              </a:rPr>
              <a:t> index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0</a:t>
            </a:r>
            <a:r>
              <a:rPr lang="es-419" sz="900">
                <a:solidFill>
                  <a:srgbClr val="F6F6F4"/>
                </a:solidFill>
                <a:latin typeface="Courier New"/>
                <a:ea typeface="Courier New"/>
                <a:cs typeface="Courier New"/>
                <a:sym typeface="Courier New"/>
              </a:rPr>
              <a:t>; index </a:t>
            </a:r>
            <a:r>
              <a:rPr lang="es-419" sz="900">
                <a:solidFill>
                  <a:srgbClr val="F286C4"/>
                </a:solidFill>
                <a:latin typeface="Courier New"/>
                <a:ea typeface="Courier New"/>
                <a:cs typeface="Courier New"/>
                <a:sym typeface="Courier New"/>
              </a:rPr>
              <a:t>&lt;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5</a:t>
            </a:r>
            <a:r>
              <a:rPr lang="es-419" sz="900">
                <a:solidFill>
                  <a:srgbClr val="F6F6F4"/>
                </a:solidFill>
                <a:latin typeface="Courier New"/>
                <a:ea typeface="Courier New"/>
                <a:cs typeface="Courier New"/>
                <a:sym typeface="Courier New"/>
              </a:rPr>
              <a:t>; index</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let</a:t>
            </a:r>
            <a:r>
              <a:rPr lang="es-419" sz="900">
                <a:solidFill>
                  <a:srgbClr val="F6F6F4"/>
                </a:solidFill>
                <a:latin typeface="Courier New"/>
                <a:ea typeface="Courier New"/>
                <a:cs typeface="Courier New"/>
                <a:sym typeface="Courier New"/>
              </a:rPr>
              <a:t> entrada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prompt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INGRESAR NOMBRE DE PROPITARIO</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if</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tienda1</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esPropietario</a:t>
            </a:r>
            <a:r>
              <a:rPr lang="es-419" sz="900">
                <a:solidFill>
                  <a:srgbClr val="F6F6F4"/>
                </a:solidFill>
                <a:latin typeface="Courier New"/>
                <a:ea typeface="Courier New"/>
                <a:cs typeface="Courier New"/>
                <a:sym typeface="Courier New"/>
              </a:rPr>
              <a:t>(entrada)){</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alert</a:t>
            </a:r>
            <a:r>
              <a:rPr lang="es-419" sz="900">
                <a:solidFill>
                  <a:srgbClr val="F6F6F4"/>
                </a:solidFill>
                <a:latin typeface="Courier New"/>
                <a:ea typeface="Courier New"/>
                <a:cs typeface="Courier New"/>
                <a:sym typeface="Courier New"/>
              </a:rPr>
              <a:t>(entrada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ES PROPIETARIO DE LA TIENDA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tienda1</a:t>
            </a:r>
            <a:r>
              <a:rPr lang="es-419" sz="900">
                <a:solidFill>
                  <a:srgbClr val="F6F6F4"/>
                </a:solidFill>
                <a:latin typeface="Courier New"/>
                <a:ea typeface="Courier New"/>
                <a:cs typeface="Courier New"/>
                <a:sym typeface="Courier New"/>
              </a:rPr>
              <a:t>.nombre);</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if</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tienda2</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esPropietario</a:t>
            </a:r>
            <a:r>
              <a:rPr lang="es-419" sz="900">
                <a:solidFill>
                  <a:srgbClr val="F6F6F4"/>
                </a:solidFill>
                <a:latin typeface="Courier New"/>
                <a:ea typeface="Courier New"/>
                <a:cs typeface="Courier New"/>
                <a:sym typeface="Courier New"/>
              </a:rPr>
              <a:t>(entrada)){</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alert</a:t>
            </a:r>
            <a:r>
              <a:rPr lang="es-419" sz="900">
                <a:solidFill>
                  <a:srgbClr val="F6F6F4"/>
                </a:solidFill>
                <a:latin typeface="Courier New"/>
                <a:ea typeface="Courier New"/>
                <a:cs typeface="Courier New"/>
                <a:sym typeface="Courier New"/>
              </a:rPr>
              <a:t>(entrada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ES PROPIETARIO DE LA TIENDA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tienda2</a:t>
            </a:r>
            <a:r>
              <a:rPr lang="es-419" sz="900">
                <a:solidFill>
                  <a:srgbClr val="F6F6F4"/>
                </a:solidFill>
                <a:latin typeface="Courier New"/>
                <a:ea typeface="Courier New"/>
                <a:cs typeface="Courier New"/>
                <a:sym typeface="Courier New"/>
              </a:rPr>
              <a:t>.nombre);</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if</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tienda3</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esPropietario</a:t>
            </a:r>
            <a:r>
              <a:rPr lang="es-419" sz="900">
                <a:solidFill>
                  <a:srgbClr val="F6F6F4"/>
                </a:solidFill>
                <a:latin typeface="Courier New"/>
                <a:ea typeface="Courier New"/>
                <a:cs typeface="Courier New"/>
                <a:sym typeface="Courier New"/>
              </a:rPr>
              <a:t>(entrada)){</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alert</a:t>
            </a:r>
            <a:r>
              <a:rPr lang="es-419" sz="900">
                <a:solidFill>
                  <a:srgbClr val="F6F6F4"/>
                </a:solidFill>
                <a:latin typeface="Courier New"/>
                <a:ea typeface="Courier New"/>
                <a:cs typeface="Courier New"/>
                <a:sym typeface="Courier New"/>
              </a:rPr>
              <a:t>(entrada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ES PROPIETARIO DE LA TIENDA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tienda3</a:t>
            </a:r>
            <a:r>
              <a:rPr lang="es-419" sz="900">
                <a:solidFill>
                  <a:srgbClr val="F6F6F4"/>
                </a:solidFill>
                <a:latin typeface="Courier New"/>
                <a:ea typeface="Courier New"/>
                <a:cs typeface="Courier New"/>
                <a:sym typeface="Courier New"/>
              </a:rPr>
              <a:t>.nombre);</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600" u="sng">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632" name="Google Shape;632;p77"/>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36" name="Shape 636"/>
        <p:cNvGrpSpPr/>
        <p:nvPr/>
      </p:nvGrpSpPr>
      <p:grpSpPr>
        <a:xfrm>
          <a:off x="0" y="0"/>
          <a:ext cx="0" cy="0"/>
          <a:chOff x="0" y="0"/>
          <a:chExt cx="0" cy="0"/>
        </a:xfrm>
      </p:grpSpPr>
      <p:sp>
        <p:nvSpPr>
          <p:cNvPr id="637" name="Google Shape;637;p7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638" name="Google Shape;638;p78"/>
          <p:cNvSpPr txBox="1"/>
          <p:nvPr/>
        </p:nvSpPr>
        <p:spPr>
          <a:xfrm>
            <a:off x="6764100" y="0"/>
            <a:ext cx="2379900" cy="195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3000">
                <a:solidFill>
                  <a:schemeClr val="dk1"/>
                </a:solidFill>
                <a:latin typeface="Anton"/>
                <a:ea typeface="Anton"/>
                <a:cs typeface="Anton"/>
                <a:sym typeface="Anton"/>
              </a:rPr>
              <a:t>SOLUCIÓN </a:t>
            </a:r>
            <a:endParaRPr i="1" sz="3000">
              <a:solidFill>
                <a:schemeClr val="dk1"/>
              </a:solidFill>
              <a:latin typeface="Anton"/>
              <a:ea typeface="Anton"/>
              <a:cs typeface="Anton"/>
              <a:sym typeface="Anton"/>
            </a:endParaRPr>
          </a:p>
          <a:p>
            <a:pPr indent="0" lvl="0" marL="0" rtl="0" algn="ctr">
              <a:spcBef>
                <a:spcPts val="0"/>
              </a:spcBef>
              <a:spcAft>
                <a:spcPts val="0"/>
              </a:spcAft>
              <a:buClr>
                <a:schemeClr val="dk1"/>
              </a:buClr>
              <a:buSzPts val="4500"/>
              <a:buFont typeface="Arial"/>
              <a:buNone/>
            </a:pPr>
            <a:r>
              <a:rPr i="1" lang="es-419" sz="3000">
                <a:solidFill>
                  <a:schemeClr val="dk1"/>
                </a:solidFill>
                <a:latin typeface="Anton"/>
                <a:ea typeface="Anton"/>
                <a:cs typeface="Anton"/>
                <a:sym typeface="Anton"/>
              </a:rPr>
              <a:t>PROPUESTA </a:t>
            </a:r>
            <a:endParaRPr i="1" sz="3000">
              <a:solidFill>
                <a:schemeClr val="dk1"/>
              </a:solidFill>
              <a:latin typeface="Anton"/>
              <a:ea typeface="Anton"/>
              <a:cs typeface="Anton"/>
              <a:sym typeface="Anton"/>
            </a:endParaRPr>
          </a:p>
          <a:p>
            <a:pPr indent="0" lvl="0" marL="0" rtl="0" algn="ctr">
              <a:spcBef>
                <a:spcPts val="0"/>
              </a:spcBef>
              <a:spcAft>
                <a:spcPts val="0"/>
              </a:spcAft>
              <a:buClr>
                <a:schemeClr val="dk1"/>
              </a:buClr>
              <a:buSzPts val="4500"/>
              <a:buFont typeface="Arial"/>
              <a:buNone/>
            </a:pPr>
            <a:r>
              <a:rPr i="1" lang="es-419" sz="3000">
                <a:solidFill>
                  <a:schemeClr val="dk1"/>
                </a:solidFill>
                <a:latin typeface="Anton"/>
                <a:ea typeface="Anton"/>
                <a:cs typeface="Anton"/>
                <a:sym typeface="Anton"/>
              </a:rPr>
              <a:t>ACTIVIDAD 5</a:t>
            </a:r>
            <a:endParaRPr i="1" sz="2800">
              <a:latin typeface="Anton"/>
              <a:ea typeface="Anton"/>
              <a:cs typeface="Anton"/>
              <a:sym typeface="Anton"/>
            </a:endParaRPr>
          </a:p>
        </p:txBody>
      </p:sp>
      <p:sp>
        <p:nvSpPr>
          <p:cNvPr id="639" name="Google Shape;639;p78"/>
          <p:cNvSpPr txBox="1"/>
          <p:nvPr/>
        </p:nvSpPr>
        <p:spPr>
          <a:xfrm>
            <a:off x="0" y="0"/>
            <a:ext cx="6764100" cy="5143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class</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Cliente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constructor</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nombre</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presupuesto</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tarjeta</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telefono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.nombre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nombre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.presupuesto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parseFloat</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presupuesto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.tarjeta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tarjeta</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.telefono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telefono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transferirDinero</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valor</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.presupuesto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0</a:t>
            </a:r>
            <a:r>
              <a:rPr lang="es-419" sz="1000">
                <a:solidFill>
                  <a:srgbClr val="F6F6F4"/>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&amp;&amp;</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valor</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&lt;</a:t>
            </a: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.presupuesto)){</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.presupuesto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valor</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return</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valor</a:t>
            </a:r>
            <a:endParaRPr i="1" sz="1000">
              <a:solidFill>
                <a:srgbClr val="FFB86C"/>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else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return</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0</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cliente1</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b="1" lang="es-419" sz="1000">
                <a:solidFill>
                  <a:srgbClr val="F286C4"/>
                </a:solidFill>
                <a:latin typeface="Courier New"/>
                <a:ea typeface="Courier New"/>
                <a:cs typeface="Courier New"/>
                <a:sym typeface="Courier New"/>
              </a:rPr>
              <a:t>new</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Cliente</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Homero</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2000</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true</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1234560</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cliente2</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b="1" lang="es-419" sz="1000">
                <a:solidFill>
                  <a:srgbClr val="F286C4"/>
                </a:solidFill>
                <a:latin typeface="Courier New"/>
                <a:ea typeface="Courier New"/>
                <a:cs typeface="Courier New"/>
                <a:sym typeface="Courier New"/>
              </a:rPr>
              <a:t>new</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Cliente</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Carlos</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1000</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false</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21234560</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cliente3</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b="1" lang="es-419" sz="1000">
                <a:solidFill>
                  <a:srgbClr val="F286C4"/>
                </a:solidFill>
                <a:latin typeface="Courier New"/>
                <a:ea typeface="Courier New"/>
                <a:cs typeface="Courier New"/>
                <a:sym typeface="Courier New"/>
              </a:rPr>
              <a:t>new</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Cliente</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Barny</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50</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false</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231234560</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for</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index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0</a:t>
            </a:r>
            <a:r>
              <a:rPr lang="es-419" sz="1000">
                <a:solidFill>
                  <a:srgbClr val="F6F6F4"/>
                </a:solidFill>
                <a:latin typeface="Courier New"/>
                <a:ea typeface="Courier New"/>
                <a:cs typeface="Courier New"/>
                <a:sym typeface="Courier New"/>
              </a:rPr>
              <a:t>; index </a:t>
            </a:r>
            <a:r>
              <a:rPr lang="es-419" sz="1000">
                <a:solidFill>
                  <a:srgbClr val="F286C4"/>
                </a:solidFill>
                <a:latin typeface="Courier New"/>
                <a:ea typeface="Courier New"/>
                <a:cs typeface="Courier New"/>
                <a:sym typeface="Courier New"/>
              </a:rPr>
              <a:t>&lt;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5</a:t>
            </a:r>
            <a:r>
              <a:rPr lang="es-419" sz="1000">
                <a:solidFill>
                  <a:srgbClr val="F6F6F4"/>
                </a:solidFill>
                <a:latin typeface="Courier New"/>
                <a:ea typeface="Courier New"/>
                <a:cs typeface="Courier New"/>
                <a:sym typeface="Courier New"/>
              </a:rPr>
              <a:t>; index</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entrada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parseFloat</a:t>
            </a:r>
            <a:r>
              <a:rPr lang="es-419" sz="1000">
                <a:solidFill>
                  <a:srgbClr val="F6F6F4"/>
                </a:solidFill>
                <a:latin typeface="Courier New"/>
                <a:ea typeface="Courier New"/>
                <a:cs typeface="Courier New"/>
                <a:sym typeface="Courier New"/>
              </a:rPr>
              <a:t>(</a:t>
            </a:r>
            <a:r>
              <a:rPr lang="es-419" sz="1000">
                <a:solidFill>
                  <a:srgbClr val="97E1F1"/>
                </a:solidFill>
                <a:latin typeface="Courier New"/>
                <a:ea typeface="Courier New"/>
                <a:cs typeface="Courier New"/>
                <a:sym typeface="Courier New"/>
              </a:rPr>
              <a:t>prompt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INGRESAR MONTO</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cliente1</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transferirDinero</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alert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EL CLIENTE </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cliente1</a:t>
            </a:r>
            <a:r>
              <a:rPr lang="es-419" sz="1000">
                <a:solidFill>
                  <a:srgbClr val="F6F6F4"/>
                </a:solidFill>
                <a:latin typeface="Courier New"/>
                <a:ea typeface="Courier New"/>
                <a:cs typeface="Courier New"/>
                <a:sym typeface="Courier New"/>
              </a:rPr>
              <a:t>.nombre</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TE PUEDE PAGAR </a:t>
            </a:r>
            <a:r>
              <a:rPr lang="es-419" sz="1000">
                <a:solidFill>
                  <a:srgbClr val="DEE492"/>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cliente2</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transferirDinero</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alert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EL CLIENTE </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cliente2</a:t>
            </a:r>
            <a:r>
              <a:rPr lang="es-419" sz="1000">
                <a:solidFill>
                  <a:srgbClr val="F6F6F4"/>
                </a:solidFill>
                <a:latin typeface="Courier New"/>
                <a:ea typeface="Courier New"/>
                <a:cs typeface="Courier New"/>
                <a:sym typeface="Courier New"/>
              </a:rPr>
              <a:t>.nombre</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TE PUEDE PAGAR </a:t>
            </a:r>
            <a:r>
              <a:rPr lang="es-419" sz="1000">
                <a:solidFill>
                  <a:srgbClr val="DEE492"/>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cliente3</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transferirDinero</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alert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EL CLIENTE </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cliente3</a:t>
            </a:r>
            <a:r>
              <a:rPr lang="es-419" sz="1000">
                <a:solidFill>
                  <a:srgbClr val="F6F6F4"/>
                </a:solidFill>
                <a:latin typeface="Courier New"/>
                <a:ea typeface="Courier New"/>
                <a:cs typeface="Courier New"/>
                <a:sym typeface="Courier New"/>
              </a:rPr>
              <a:t>.nombre</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TE PUEDE PAGAR </a:t>
            </a:r>
            <a:r>
              <a:rPr lang="es-419" sz="1000">
                <a:solidFill>
                  <a:srgbClr val="DEE492"/>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700">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7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sz="7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7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7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640" name="Google Shape;640;p78"/>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4" name="Shape 644"/>
        <p:cNvGrpSpPr/>
        <p:nvPr/>
      </p:nvGrpSpPr>
      <p:grpSpPr>
        <a:xfrm>
          <a:off x="0" y="0"/>
          <a:ext cx="0" cy="0"/>
          <a:chOff x="0" y="0"/>
          <a:chExt cx="0" cy="0"/>
        </a:xfrm>
      </p:grpSpPr>
      <p:sp>
        <p:nvSpPr>
          <p:cNvPr id="645" name="Google Shape;645;p79"/>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646" name="Google Shape;646;p79"/>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6</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647" name="Google Shape;647;p79"/>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1" name="Shape 651"/>
        <p:cNvGrpSpPr/>
        <p:nvPr/>
      </p:nvGrpSpPr>
      <p:grpSpPr>
        <a:xfrm>
          <a:off x="0" y="0"/>
          <a:ext cx="0" cy="0"/>
          <a:chOff x="0" y="0"/>
          <a:chExt cx="0" cy="0"/>
        </a:xfrm>
      </p:grpSpPr>
      <p:pic>
        <p:nvPicPr>
          <p:cNvPr id="652" name="Google Shape;652;p80"/>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653" name="Google Shape;653;p80"/>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81"/>
          <p:cNvSpPr txBox="1"/>
          <p:nvPr/>
        </p:nvSpPr>
        <p:spPr>
          <a:xfrm>
            <a:off x="4612200" y="1227825"/>
            <a:ext cx="4376400" cy="34830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Declarar un array de cadenas, compuesto por  los cuatro (4) nombres pertenecientes a los integrantes de un equipo. Luego recorrer el array, e informar por alerta el nombre de cada jugador, así como la posición  que ocupa en la colección.</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659" name="Google Shape;659;p81"/>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 EQUIPO</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660" name="Google Shape;660;p81"/>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661" name="Google Shape;661;p81"/>
          <p:cNvGrpSpPr/>
          <p:nvPr/>
        </p:nvGrpSpPr>
        <p:grpSpPr>
          <a:xfrm>
            <a:off x="4536900" y="3757375"/>
            <a:ext cx="4527000" cy="923400"/>
            <a:chOff x="4442550" y="4038925"/>
            <a:chExt cx="4527000" cy="923400"/>
          </a:xfrm>
        </p:grpSpPr>
        <p:sp>
          <p:nvSpPr>
            <p:cNvPr id="662" name="Google Shape;662;p81"/>
            <p:cNvSpPr txBox="1"/>
            <p:nvPr/>
          </p:nvSpPr>
          <p:spPr>
            <a:xfrm>
              <a:off x="4442550" y="4038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1</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Cuando recorremos un array, empleamos un bucle (preferentemente un for o for...of) para acceder a los elementos de la colección uno a uno.</a:t>
              </a:r>
              <a:endParaRPr sz="1200">
                <a:latin typeface="Didact Gothic"/>
                <a:ea typeface="Didact Gothic"/>
                <a:cs typeface="Didact Gothic"/>
                <a:sym typeface="Didact Gothic"/>
              </a:endParaRPr>
            </a:p>
          </p:txBody>
        </p:sp>
        <p:pic>
          <p:nvPicPr>
            <p:cNvPr id="663" name="Google Shape;663;p81"/>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664" name="Google Shape;664;p81"/>
          <p:cNvPicPr preferRelativeResize="0"/>
          <p:nvPr/>
        </p:nvPicPr>
        <p:blipFill>
          <a:blip r:embed="rId5">
            <a:alphaModFix/>
          </a:blip>
          <a:stretch>
            <a:fillRect/>
          </a:stretch>
        </p:blipFill>
        <p:spPr>
          <a:xfrm>
            <a:off x="7823650" y="4812850"/>
            <a:ext cx="1186526" cy="330675"/>
          </a:xfrm>
          <a:prstGeom prst="rect">
            <a:avLst/>
          </a:prstGeom>
          <a:noFill/>
          <a:ln>
            <a:noFill/>
          </a:ln>
        </p:spPr>
      </p:pic>
      <p:pic>
        <p:nvPicPr>
          <p:cNvPr id="665" name="Google Shape;665;p81"/>
          <p:cNvPicPr preferRelativeResize="0"/>
          <p:nvPr/>
        </p:nvPicPr>
        <p:blipFill rotWithShape="1">
          <a:blip r:embed="rId6">
            <a:alphaModFix/>
          </a:blip>
          <a:srcRect b="0" l="12948" r="4050" t="0"/>
          <a:stretch/>
        </p:blipFill>
        <p:spPr>
          <a:xfrm>
            <a:off x="0" y="0"/>
            <a:ext cx="4427575"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nvSpPr>
        <p:spPr>
          <a:xfrm>
            <a:off x="4616850" y="1583275"/>
            <a:ext cx="4261800" cy="24582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800">
                <a:solidFill>
                  <a:schemeClr val="dk1"/>
                </a:solidFill>
                <a:highlight>
                  <a:srgbClr val="FFFFFF"/>
                </a:highlight>
                <a:latin typeface="Helvetica Neue Light"/>
                <a:ea typeface="Helvetica Neue Light"/>
                <a:cs typeface="Helvetica Neue Light"/>
                <a:sym typeface="Helvetica Neue Light"/>
              </a:rPr>
              <a:t>Solicitar al usuario cinco (5) nombres pertenecientes a integrantes de una familia.</a:t>
            </a:r>
            <a:r>
              <a:rPr lang="es-419" sz="1800">
                <a:solidFill>
                  <a:schemeClr val="dk1"/>
                </a:solidFill>
                <a:latin typeface="Helvetica Neue Light"/>
                <a:ea typeface="Helvetica Neue Light"/>
                <a:cs typeface="Helvetica Neue Light"/>
                <a:sym typeface="Helvetica Neue Light"/>
              </a:rPr>
              <a:t> </a:t>
            </a:r>
            <a:r>
              <a:rPr lang="es-419" sz="1800">
                <a:solidFill>
                  <a:schemeClr val="dk1"/>
                </a:solidFill>
                <a:highlight>
                  <a:schemeClr val="lt1"/>
                </a:highlight>
                <a:latin typeface="Helvetica Neue Light"/>
                <a:ea typeface="Helvetica Neue Light"/>
                <a:cs typeface="Helvetica Neue Light"/>
                <a:sym typeface="Helvetica Neue Light"/>
              </a:rPr>
              <a:t>Luego, concatenar dichas entradas y efectuar una salida por alerta.</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111" name="Google Shape;111;p19"/>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4000">
                <a:latin typeface="Anton"/>
                <a:ea typeface="Anton"/>
                <a:cs typeface="Anton"/>
                <a:sym typeface="Anton"/>
              </a:rPr>
              <a:t>ACTIVIDAD 4</a:t>
            </a:r>
            <a:endParaRPr i="1" sz="4000">
              <a:latin typeface="Anton"/>
              <a:ea typeface="Anton"/>
              <a:cs typeface="Anton"/>
              <a:sym typeface="Anton"/>
            </a:endParaRPr>
          </a:p>
          <a:p>
            <a:pPr indent="0" lvl="0" marL="0" rtl="0" algn="ctr">
              <a:spcBef>
                <a:spcPts val="0"/>
              </a:spcBef>
              <a:spcAft>
                <a:spcPts val="0"/>
              </a:spcAft>
              <a:buNone/>
            </a:pPr>
            <a:r>
              <a:rPr i="1" lang="es-419" sz="3300">
                <a:latin typeface="Anton"/>
                <a:ea typeface="Anton"/>
                <a:cs typeface="Anton"/>
                <a:sym typeface="Anton"/>
              </a:rPr>
              <a:t>REGISTRO DE PERSONAS</a:t>
            </a:r>
            <a:endParaRPr i="1" sz="33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112" name="Google Shape;112;p19"/>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113" name="Google Shape;113;p19"/>
          <p:cNvPicPr preferRelativeResize="0"/>
          <p:nvPr/>
        </p:nvPicPr>
        <p:blipFill rotWithShape="1">
          <a:blip r:embed="rId4">
            <a:alphaModFix/>
          </a:blip>
          <a:srcRect b="0" l="22133" r="25823" t="0"/>
          <a:stretch/>
        </p:blipFill>
        <p:spPr>
          <a:xfrm>
            <a:off x="0" y="0"/>
            <a:ext cx="4461624" cy="5143500"/>
          </a:xfrm>
          <a:prstGeom prst="rect">
            <a:avLst/>
          </a:prstGeom>
          <a:noFill/>
          <a:ln>
            <a:noFill/>
          </a:ln>
        </p:spPr>
      </p:pic>
      <p:grpSp>
        <p:nvGrpSpPr>
          <p:cNvPr id="114" name="Google Shape;114;p19"/>
          <p:cNvGrpSpPr/>
          <p:nvPr/>
        </p:nvGrpSpPr>
        <p:grpSpPr>
          <a:xfrm>
            <a:off x="4515525" y="3792675"/>
            <a:ext cx="4566600" cy="923400"/>
            <a:chOff x="4402350" y="4067475"/>
            <a:chExt cx="4566600" cy="923400"/>
          </a:xfrm>
        </p:grpSpPr>
        <p:sp>
          <p:nvSpPr>
            <p:cNvPr id="115" name="Google Shape;115;p19"/>
            <p:cNvSpPr txBox="1"/>
            <p:nvPr/>
          </p:nvSpPr>
          <p:spPr>
            <a:xfrm>
              <a:off x="4402350" y="4067475"/>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2"/>
                  </a:solidFill>
                  <a:latin typeface="Didact Gothic"/>
                  <a:ea typeface="Didact Gothic"/>
                  <a:cs typeface="Didact Gothic"/>
                  <a:sym typeface="Didact Gothic"/>
                </a:rPr>
                <a:t>Notas actividad 4</a:t>
              </a:r>
              <a:endParaRPr b="1" i="1" sz="1200">
                <a:solidFill>
                  <a:schemeClr val="dk2"/>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Usamos prompt() para solicitar datos al usuario. Es posible solicitar y asignar valores a distintas variables de forma consecutiva. </a:t>
              </a:r>
              <a:endParaRPr sz="1200">
                <a:latin typeface="Didact Gothic"/>
                <a:ea typeface="Didact Gothic"/>
                <a:cs typeface="Didact Gothic"/>
                <a:sym typeface="Didact Gothic"/>
              </a:endParaRPr>
            </a:p>
          </p:txBody>
        </p:sp>
        <p:pic>
          <p:nvPicPr>
            <p:cNvPr id="116" name="Google Shape;116;p19"/>
            <p:cNvPicPr preferRelativeResize="0"/>
            <p:nvPr/>
          </p:nvPicPr>
          <p:blipFill rotWithShape="1">
            <a:blip r:embed="rId5">
              <a:alphaModFix/>
            </a:blip>
            <a:srcRect b="11598" l="20899" r="21303" t="9174"/>
            <a:stretch/>
          </p:blipFill>
          <p:spPr>
            <a:xfrm>
              <a:off x="4458825" y="4250025"/>
              <a:ext cx="407325" cy="558300"/>
            </a:xfrm>
            <a:prstGeom prst="rect">
              <a:avLst/>
            </a:prstGeom>
            <a:noFill/>
            <a:ln>
              <a:noFill/>
            </a:ln>
          </p:spPr>
        </p:pic>
      </p:grpSp>
      <p:pic>
        <p:nvPicPr>
          <p:cNvPr id="117" name="Google Shape;117;p19"/>
          <p:cNvPicPr preferRelativeResize="0"/>
          <p:nvPr/>
        </p:nvPicPr>
        <p:blipFill>
          <a:blip r:embed="rId6">
            <a:alphaModFix/>
          </a:blip>
          <a:stretch>
            <a:fillRect/>
          </a:stretch>
        </p:blipFill>
        <p:spPr>
          <a:xfrm>
            <a:off x="7785150" y="4766625"/>
            <a:ext cx="1186526" cy="3306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82"/>
          <p:cNvSpPr txBox="1"/>
          <p:nvPr/>
        </p:nvSpPr>
        <p:spPr>
          <a:xfrm>
            <a:off x="4612200" y="1227825"/>
            <a:ext cx="4376400" cy="34830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Declarar un array vacío, y cargarlo de forma dinámica solicitando al usuario nombres de forma consecutiva,  hasta que se ingrese “ESC”. Luego recorrer el array, e informar por alerta el nombre de cada jugador, así como la posición  que ocupa en la colección.</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671" name="Google Shape;671;p82"/>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CARGA EL EQUIPO</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672" name="Google Shape;672;p82"/>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673" name="Google Shape;673;p82"/>
          <p:cNvGrpSpPr/>
          <p:nvPr/>
        </p:nvGrpSpPr>
        <p:grpSpPr>
          <a:xfrm>
            <a:off x="4536900" y="3833575"/>
            <a:ext cx="4527000" cy="923400"/>
            <a:chOff x="4442550" y="4038925"/>
            <a:chExt cx="4527000" cy="923400"/>
          </a:xfrm>
        </p:grpSpPr>
        <p:sp>
          <p:nvSpPr>
            <p:cNvPr id="674" name="Google Shape;674;p82"/>
            <p:cNvSpPr txBox="1"/>
            <p:nvPr/>
          </p:nvSpPr>
          <p:spPr>
            <a:xfrm>
              <a:off x="4442550" y="4038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Usando </a:t>
              </a:r>
              <a:r>
                <a:rPr lang="es-419" sz="1200">
                  <a:solidFill>
                    <a:srgbClr val="8215BC"/>
                  </a:solidFill>
                  <a:latin typeface="Didact Gothic"/>
                  <a:ea typeface="Didact Gothic"/>
                  <a:cs typeface="Didact Gothic"/>
                  <a:sym typeface="Didact Gothic"/>
                </a:rPr>
                <a:t>while</a:t>
              </a:r>
              <a:r>
                <a:rPr lang="es-419" sz="1200">
                  <a:latin typeface="Didact Gothic"/>
                  <a:ea typeface="Didact Gothic"/>
                  <a:cs typeface="Didact Gothic"/>
                  <a:sym typeface="Didact Gothic"/>
                </a:rPr>
                <a:t>  y </a:t>
              </a:r>
              <a:r>
                <a:rPr lang="es-419" sz="1200">
                  <a:solidFill>
                    <a:srgbClr val="8215BC"/>
                  </a:solidFill>
                  <a:latin typeface="Didact Gothic"/>
                  <a:ea typeface="Didact Gothic"/>
                  <a:cs typeface="Didact Gothic"/>
                  <a:sym typeface="Didact Gothic"/>
                </a:rPr>
                <a:t>prompt </a:t>
              </a:r>
              <a:r>
                <a:rPr lang="es-419" sz="1200">
                  <a:solidFill>
                    <a:schemeClr val="dk1"/>
                  </a:solidFill>
                  <a:latin typeface="Didact Gothic"/>
                  <a:ea typeface="Didact Gothic"/>
                  <a:cs typeface="Didact Gothic"/>
                  <a:sym typeface="Didact Gothic"/>
                </a:rPr>
                <a:t>podemos cargar una colección de forma dinámica. Es decir, agregar al array en cada iteración la entrada capturada, usando el método </a:t>
              </a:r>
              <a:r>
                <a:rPr lang="es-419" sz="1200">
                  <a:solidFill>
                    <a:srgbClr val="8215BC"/>
                  </a:solidFill>
                  <a:latin typeface="Didact Gothic"/>
                  <a:ea typeface="Didact Gothic"/>
                  <a:cs typeface="Didact Gothic"/>
                  <a:sym typeface="Didact Gothic"/>
                </a:rPr>
                <a:t>push</a:t>
              </a:r>
              <a:endParaRPr sz="1200">
                <a:solidFill>
                  <a:srgbClr val="8215BC"/>
                </a:solidFill>
                <a:latin typeface="Didact Gothic"/>
                <a:ea typeface="Didact Gothic"/>
                <a:cs typeface="Didact Gothic"/>
                <a:sym typeface="Didact Gothic"/>
              </a:endParaRPr>
            </a:p>
          </p:txBody>
        </p:sp>
        <p:pic>
          <p:nvPicPr>
            <p:cNvPr id="675" name="Google Shape;675;p82"/>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676" name="Google Shape;676;p82"/>
          <p:cNvPicPr preferRelativeResize="0"/>
          <p:nvPr/>
        </p:nvPicPr>
        <p:blipFill>
          <a:blip r:embed="rId5">
            <a:alphaModFix/>
          </a:blip>
          <a:stretch>
            <a:fillRect/>
          </a:stretch>
        </p:blipFill>
        <p:spPr>
          <a:xfrm>
            <a:off x="7823650" y="4812850"/>
            <a:ext cx="1186526" cy="330675"/>
          </a:xfrm>
          <a:prstGeom prst="rect">
            <a:avLst/>
          </a:prstGeom>
          <a:noFill/>
          <a:ln>
            <a:noFill/>
          </a:ln>
        </p:spPr>
      </p:pic>
      <p:pic>
        <p:nvPicPr>
          <p:cNvPr id="677" name="Google Shape;677;p82"/>
          <p:cNvPicPr preferRelativeResize="0"/>
          <p:nvPr/>
        </p:nvPicPr>
        <p:blipFill rotWithShape="1">
          <a:blip r:embed="rId6">
            <a:alphaModFix/>
          </a:blip>
          <a:srcRect b="0" l="11075" r="15627" t="0"/>
          <a:stretch/>
        </p:blipFill>
        <p:spPr>
          <a:xfrm>
            <a:off x="0" y="0"/>
            <a:ext cx="4463000" cy="51435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83"/>
          <p:cNvSpPr txBox="1"/>
          <p:nvPr/>
        </p:nvSpPr>
        <p:spPr>
          <a:xfrm>
            <a:off x="4612200" y="1227825"/>
            <a:ext cx="4376400" cy="34830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Declarar una clase </a:t>
            </a:r>
            <a:r>
              <a:rPr lang="es-419" sz="1600">
                <a:solidFill>
                  <a:srgbClr val="8215BC"/>
                </a:solidFill>
                <a:highlight>
                  <a:schemeClr val="lt1"/>
                </a:highlight>
                <a:latin typeface="Helvetica Neue Light"/>
                <a:ea typeface="Helvetica Neue Light"/>
                <a:cs typeface="Helvetica Neue Light"/>
                <a:sym typeface="Helvetica Neue Light"/>
              </a:rPr>
              <a:t>Jugador</a:t>
            </a:r>
            <a:r>
              <a:rPr lang="es-419" sz="1600">
                <a:solidFill>
                  <a:schemeClr val="dk1"/>
                </a:solidFill>
                <a:highlight>
                  <a:schemeClr val="lt1"/>
                </a:highlight>
                <a:latin typeface="Helvetica Neue Light"/>
                <a:ea typeface="Helvetica Neue Light"/>
                <a:cs typeface="Helvetica Neue Light"/>
                <a:sym typeface="Helvetica Neue Light"/>
              </a:rPr>
              <a:t> que permita registrar nombre, número de camiseta, edad, y si está lesionado. Luego instanciar al menos cinco (5) objetos usando esta clase, y asociarlos a un array.</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683" name="Google Shape;683;p83"/>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JUGADORES</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684" name="Google Shape;684;p83"/>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685" name="Google Shape;685;p83"/>
          <p:cNvGrpSpPr/>
          <p:nvPr/>
        </p:nvGrpSpPr>
        <p:grpSpPr>
          <a:xfrm>
            <a:off x="4536900" y="3833575"/>
            <a:ext cx="4527000" cy="923400"/>
            <a:chOff x="4442550" y="4038925"/>
            <a:chExt cx="4527000" cy="923400"/>
          </a:xfrm>
        </p:grpSpPr>
        <p:sp>
          <p:nvSpPr>
            <p:cNvPr id="686" name="Google Shape;686;p83"/>
            <p:cNvSpPr txBox="1"/>
            <p:nvPr/>
          </p:nvSpPr>
          <p:spPr>
            <a:xfrm>
              <a:off x="4442550" y="4038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solidFill>
                    <a:schemeClr val="dk1"/>
                  </a:solidFill>
                  <a:latin typeface="Didact Gothic"/>
                  <a:ea typeface="Didact Gothic"/>
                  <a:cs typeface="Didact Gothic"/>
                  <a:sym typeface="Didact Gothic"/>
                </a:rPr>
                <a:t>El método </a:t>
              </a:r>
              <a:r>
                <a:rPr lang="es-419" sz="1200">
                  <a:solidFill>
                    <a:srgbClr val="8215BC"/>
                  </a:solidFill>
                  <a:latin typeface="Didact Gothic"/>
                  <a:ea typeface="Didact Gothic"/>
                  <a:cs typeface="Didact Gothic"/>
                  <a:sym typeface="Didact Gothic"/>
                </a:rPr>
                <a:t>push </a:t>
              </a:r>
              <a:r>
                <a:rPr lang="es-419" sz="1200">
                  <a:solidFill>
                    <a:schemeClr val="dk1"/>
                  </a:solidFill>
                  <a:latin typeface="Didact Gothic"/>
                  <a:ea typeface="Didact Gothic"/>
                  <a:cs typeface="Didact Gothic"/>
                  <a:sym typeface="Didact Gothic"/>
                </a:rPr>
                <a:t>puede recibir un objeto por parámetro, el cual se asociará al array empleado. Es posible agregar más propiedades a la clase jugador.</a:t>
              </a:r>
              <a:endParaRPr sz="1200">
                <a:solidFill>
                  <a:schemeClr val="dk1"/>
                </a:solidFill>
                <a:latin typeface="Didact Gothic"/>
                <a:ea typeface="Didact Gothic"/>
                <a:cs typeface="Didact Gothic"/>
                <a:sym typeface="Didact Gothic"/>
              </a:endParaRPr>
            </a:p>
          </p:txBody>
        </p:sp>
        <p:pic>
          <p:nvPicPr>
            <p:cNvPr id="687" name="Google Shape;687;p83"/>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688" name="Google Shape;688;p83"/>
          <p:cNvPicPr preferRelativeResize="0"/>
          <p:nvPr/>
        </p:nvPicPr>
        <p:blipFill>
          <a:blip r:embed="rId5">
            <a:alphaModFix/>
          </a:blip>
          <a:stretch>
            <a:fillRect/>
          </a:stretch>
        </p:blipFill>
        <p:spPr>
          <a:xfrm>
            <a:off x="7823650" y="4812850"/>
            <a:ext cx="1186526" cy="330675"/>
          </a:xfrm>
          <a:prstGeom prst="rect">
            <a:avLst/>
          </a:prstGeom>
          <a:noFill/>
          <a:ln>
            <a:noFill/>
          </a:ln>
        </p:spPr>
      </p:pic>
      <p:pic>
        <p:nvPicPr>
          <p:cNvPr id="689" name="Google Shape;689;p83"/>
          <p:cNvPicPr preferRelativeResize="0"/>
          <p:nvPr/>
        </p:nvPicPr>
        <p:blipFill rotWithShape="1">
          <a:blip r:embed="rId6">
            <a:alphaModFix/>
          </a:blip>
          <a:srcRect b="0" l="4200" r="3684" t="0"/>
          <a:stretch/>
        </p:blipFill>
        <p:spPr>
          <a:xfrm>
            <a:off x="0" y="0"/>
            <a:ext cx="4420625" cy="51435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84"/>
          <p:cNvSpPr txBox="1"/>
          <p:nvPr/>
        </p:nvSpPr>
        <p:spPr>
          <a:xfrm>
            <a:off x="4612200" y="1035650"/>
            <a:ext cx="4376400" cy="2935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Codificar una función con la siguiente cabecera: </a:t>
            </a:r>
            <a:r>
              <a:rPr i="1" lang="es-419">
                <a:solidFill>
                  <a:srgbClr val="8215BC"/>
                </a:solidFill>
                <a:highlight>
                  <a:schemeClr val="lt1"/>
                </a:highlight>
                <a:latin typeface="Helvetica Neue Light"/>
                <a:ea typeface="Helvetica Neue Light"/>
                <a:cs typeface="Helvetica Neue Light"/>
                <a:sym typeface="Helvetica Neue Light"/>
              </a:rPr>
              <a:t>buscarJugador(equipo, jugador).</a:t>
            </a:r>
            <a:r>
              <a:rPr lang="es-419">
                <a:solidFill>
                  <a:schemeClr val="dk1"/>
                </a:solidFill>
                <a:highlight>
                  <a:schemeClr val="lt1"/>
                </a:highlight>
                <a:latin typeface="Helvetica Neue Light"/>
                <a:ea typeface="Helvetica Neue Light"/>
                <a:cs typeface="Helvetica Neue Light"/>
                <a:sym typeface="Helvetica Neue Light"/>
              </a:rPr>
              <a:t> En ella, se recibe por parámetro un array de jugadores (objetos instanciados empleando la clase de la actividad 3), y el nombre de un jugador. La función retorna el jugador que coincide con el nombre.</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a:solidFill>
                  <a:schemeClr val="dk1"/>
                </a:solidFill>
                <a:highlight>
                  <a:schemeClr val="lt1"/>
                </a:highlight>
                <a:latin typeface="Helvetica Neue Light"/>
                <a:ea typeface="Helvetica Neue Light"/>
                <a:cs typeface="Helvetica Neue Light"/>
                <a:sym typeface="Helvetica Neue Light"/>
              </a:rPr>
              <a:t>Realizar al menos tres (3) búsquedas solicitando el nombre al usuario, e informar sobre el resultado de cada búsqueda.</a:t>
            </a:r>
            <a:endParaRPr>
              <a:solidFill>
                <a:schemeClr val="dk1"/>
              </a:solidFill>
              <a:highlight>
                <a:schemeClr val="lt1"/>
              </a:highlight>
              <a:latin typeface="Helvetica Neue Light"/>
              <a:ea typeface="Helvetica Neue Light"/>
              <a:cs typeface="Helvetica Neue Light"/>
              <a:sym typeface="Helvetica Neue Light"/>
            </a:endParaRPr>
          </a:p>
        </p:txBody>
      </p:sp>
      <p:sp>
        <p:nvSpPr>
          <p:cNvPr id="695" name="Google Shape;695;p84"/>
          <p:cNvSpPr txBox="1"/>
          <p:nvPr/>
        </p:nvSpPr>
        <p:spPr>
          <a:xfrm>
            <a:off x="4572000" y="81075"/>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BUSCAR JUGADOR</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696" name="Google Shape;696;p84"/>
          <p:cNvPicPr preferRelativeResize="0"/>
          <p:nvPr/>
        </p:nvPicPr>
        <p:blipFill rotWithShape="1">
          <a:blip r:embed="rId3">
            <a:alphaModFix/>
          </a:blip>
          <a:srcRect b="0" l="0" r="0" t="0"/>
          <a:stretch/>
        </p:blipFill>
        <p:spPr>
          <a:xfrm>
            <a:off x="8283725" y="211575"/>
            <a:ext cx="726450" cy="728091"/>
          </a:xfrm>
          <a:prstGeom prst="rect">
            <a:avLst/>
          </a:prstGeom>
          <a:noFill/>
          <a:ln>
            <a:noFill/>
          </a:ln>
        </p:spPr>
      </p:pic>
      <p:grpSp>
        <p:nvGrpSpPr>
          <p:cNvPr id="697" name="Google Shape;697;p84"/>
          <p:cNvGrpSpPr/>
          <p:nvPr/>
        </p:nvGrpSpPr>
        <p:grpSpPr>
          <a:xfrm>
            <a:off x="4536900" y="3920275"/>
            <a:ext cx="4527000" cy="923400"/>
            <a:chOff x="4442550" y="3897025"/>
            <a:chExt cx="4527000" cy="923400"/>
          </a:xfrm>
        </p:grpSpPr>
        <p:sp>
          <p:nvSpPr>
            <p:cNvPr id="698" name="Google Shape;698;p84"/>
            <p:cNvSpPr txBox="1"/>
            <p:nvPr/>
          </p:nvSpPr>
          <p:spPr>
            <a:xfrm>
              <a:off x="4442550" y="38970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El método </a:t>
              </a:r>
              <a:r>
                <a:rPr lang="es-419" sz="1200">
                  <a:solidFill>
                    <a:srgbClr val="8215BC"/>
                  </a:solidFill>
                  <a:latin typeface="Didact Gothic"/>
                  <a:ea typeface="Didact Gothic"/>
                  <a:cs typeface="Didact Gothic"/>
                  <a:sym typeface="Didact Gothic"/>
                </a:rPr>
                <a:t>find</a:t>
              </a:r>
              <a:r>
                <a:rPr lang="es-419" sz="1200">
                  <a:latin typeface="Didact Gothic"/>
                  <a:ea typeface="Didact Gothic"/>
                  <a:cs typeface="Didact Gothic"/>
                  <a:sym typeface="Didact Gothic"/>
                </a:rPr>
                <a:t> permite encontrar un elemento en el array. Como estamos trabajando con array de objetos, usamos la notación punto para verificar el valor de las propiedades.</a:t>
              </a:r>
              <a:endParaRPr sz="1200">
                <a:solidFill>
                  <a:srgbClr val="8215BC"/>
                </a:solidFill>
                <a:latin typeface="Didact Gothic"/>
                <a:ea typeface="Didact Gothic"/>
                <a:cs typeface="Didact Gothic"/>
                <a:sym typeface="Didact Gothic"/>
              </a:endParaRPr>
            </a:p>
          </p:txBody>
        </p:sp>
        <p:pic>
          <p:nvPicPr>
            <p:cNvPr id="699" name="Google Shape;699;p84"/>
            <p:cNvPicPr preferRelativeResize="0"/>
            <p:nvPr/>
          </p:nvPicPr>
          <p:blipFill rotWithShape="1">
            <a:blip r:embed="rId4">
              <a:alphaModFix/>
            </a:blip>
            <a:srcRect b="11598" l="20899" r="21303" t="9174"/>
            <a:stretch/>
          </p:blipFill>
          <p:spPr>
            <a:xfrm>
              <a:off x="4477650" y="4078875"/>
              <a:ext cx="407325" cy="558300"/>
            </a:xfrm>
            <a:prstGeom prst="rect">
              <a:avLst/>
            </a:prstGeom>
            <a:noFill/>
            <a:ln>
              <a:noFill/>
            </a:ln>
          </p:spPr>
        </p:pic>
      </p:grpSp>
      <p:pic>
        <p:nvPicPr>
          <p:cNvPr id="700" name="Google Shape;700;p84"/>
          <p:cNvPicPr preferRelativeResize="0"/>
          <p:nvPr/>
        </p:nvPicPr>
        <p:blipFill>
          <a:blip r:embed="rId5">
            <a:alphaModFix/>
          </a:blip>
          <a:stretch>
            <a:fillRect/>
          </a:stretch>
        </p:blipFill>
        <p:spPr>
          <a:xfrm>
            <a:off x="7823650" y="4778100"/>
            <a:ext cx="1186526" cy="330675"/>
          </a:xfrm>
          <a:prstGeom prst="rect">
            <a:avLst/>
          </a:prstGeom>
          <a:noFill/>
          <a:ln>
            <a:noFill/>
          </a:ln>
        </p:spPr>
      </p:pic>
      <p:pic>
        <p:nvPicPr>
          <p:cNvPr id="701" name="Google Shape;701;p84"/>
          <p:cNvPicPr preferRelativeResize="0"/>
          <p:nvPr/>
        </p:nvPicPr>
        <p:blipFill rotWithShape="1">
          <a:blip r:embed="rId6">
            <a:alphaModFix/>
          </a:blip>
          <a:srcRect b="0" l="13416" r="14949" t="0"/>
          <a:stretch/>
        </p:blipFill>
        <p:spPr>
          <a:xfrm>
            <a:off x="0" y="0"/>
            <a:ext cx="4413676" cy="51435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85"/>
          <p:cNvSpPr txBox="1"/>
          <p:nvPr/>
        </p:nvSpPr>
        <p:spPr>
          <a:xfrm>
            <a:off x="4612200" y="1035650"/>
            <a:ext cx="4376400" cy="2935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Codificar una función con la siguiente cabecera: </a:t>
            </a:r>
            <a:r>
              <a:rPr i="1" lang="es-419">
                <a:solidFill>
                  <a:srgbClr val="8215BC"/>
                </a:solidFill>
                <a:highlight>
                  <a:schemeClr val="lt1"/>
                </a:highlight>
                <a:latin typeface="Helvetica Neue Light"/>
                <a:ea typeface="Helvetica Neue Light"/>
                <a:cs typeface="Helvetica Neue Light"/>
                <a:sym typeface="Helvetica Neue Light"/>
              </a:rPr>
              <a:t>filtroJugadores(equipo, edad).</a:t>
            </a:r>
            <a:r>
              <a:rPr lang="es-419">
                <a:solidFill>
                  <a:schemeClr val="dk1"/>
                </a:solidFill>
                <a:highlight>
                  <a:schemeClr val="lt1"/>
                </a:highlight>
                <a:latin typeface="Helvetica Neue Light"/>
                <a:ea typeface="Helvetica Neue Light"/>
                <a:cs typeface="Helvetica Neue Light"/>
                <a:sym typeface="Helvetica Neue Light"/>
              </a:rPr>
              <a:t> En ella, se recibe un array de jugadores (objetos instanciados empleando la clase de la actividad 3), y una edad. La función retorna los jugadores cuya edad coincide con el segundo parámetro.</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Realizar al menos cinco (5) filtros solicitando la edad al usuario, e informar sobre el resultado de los jugadores filtrados.</a:t>
            </a:r>
            <a:endParaRPr>
              <a:solidFill>
                <a:schemeClr val="dk1"/>
              </a:solidFill>
              <a:highlight>
                <a:schemeClr val="lt1"/>
              </a:highlight>
              <a:latin typeface="Helvetica Neue Light"/>
              <a:ea typeface="Helvetica Neue Light"/>
              <a:cs typeface="Helvetica Neue Light"/>
              <a:sym typeface="Helvetica Neue Light"/>
            </a:endParaRPr>
          </a:p>
        </p:txBody>
      </p:sp>
      <p:sp>
        <p:nvSpPr>
          <p:cNvPr id="707" name="Google Shape;707;p85"/>
          <p:cNvSpPr txBox="1"/>
          <p:nvPr/>
        </p:nvSpPr>
        <p:spPr>
          <a:xfrm>
            <a:off x="4572000" y="81075"/>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FILTRAR JUGADORES</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708" name="Google Shape;708;p85"/>
          <p:cNvPicPr preferRelativeResize="0"/>
          <p:nvPr/>
        </p:nvPicPr>
        <p:blipFill rotWithShape="1">
          <a:blip r:embed="rId3">
            <a:alphaModFix/>
          </a:blip>
          <a:srcRect b="0" l="0" r="0" t="0"/>
          <a:stretch/>
        </p:blipFill>
        <p:spPr>
          <a:xfrm>
            <a:off x="8283725" y="211575"/>
            <a:ext cx="726450" cy="728091"/>
          </a:xfrm>
          <a:prstGeom prst="rect">
            <a:avLst/>
          </a:prstGeom>
          <a:noFill/>
          <a:ln>
            <a:noFill/>
          </a:ln>
        </p:spPr>
      </p:pic>
      <p:grpSp>
        <p:nvGrpSpPr>
          <p:cNvPr id="709" name="Google Shape;709;p85"/>
          <p:cNvGrpSpPr/>
          <p:nvPr/>
        </p:nvGrpSpPr>
        <p:grpSpPr>
          <a:xfrm>
            <a:off x="4536900" y="3920275"/>
            <a:ext cx="4527000" cy="923400"/>
            <a:chOff x="4442550" y="3897025"/>
            <a:chExt cx="4527000" cy="923400"/>
          </a:xfrm>
        </p:grpSpPr>
        <p:sp>
          <p:nvSpPr>
            <p:cNvPr id="710" name="Google Shape;710;p85"/>
            <p:cNvSpPr txBox="1"/>
            <p:nvPr/>
          </p:nvSpPr>
          <p:spPr>
            <a:xfrm>
              <a:off x="4442550" y="38970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El método </a:t>
              </a:r>
              <a:r>
                <a:rPr lang="es-419" sz="1200">
                  <a:solidFill>
                    <a:srgbClr val="8215BC"/>
                  </a:solidFill>
                  <a:latin typeface="Didact Gothic"/>
                  <a:ea typeface="Didact Gothic"/>
                  <a:cs typeface="Didact Gothic"/>
                  <a:sym typeface="Didact Gothic"/>
                </a:rPr>
                <a:t>filter</a:t>
              </a:r>
              <a:r>
                <a:rPr lang="es-419" sz="1200">
                  <a:latin typeface="Didact Gothic"/>
                  <a:ea typeface="Didact Gothic"/>
                  <a:cs typeface="Didact Gothic"/>
                  <a:sym typeface="Didact Gothic"/>
                </a:rPr>
                <a:t> obtiene un array con los elementos que cumplen cierta comprobación. </a:t>
              </a:r>
              <a:r>
                <a:rPr lang="es-419" sz="1200">
                  <a:latin typeface="Didact Gothic"/>
                  <a:ea typeface="Didact Gothic"/>
                  <a:cs typeface="Didact Gothic"/>
                  <a:sym typeface="Didact Gothic"/>
                </a:rPr>
                <a:t>Como obtenemos un array al llamar la función creada, debemos recorrer el resultado.</a:t>
              </a:r>
              <a:endParaRPr sz="1200">
                <a:solidFill>
                  <a:srgbClr val="8215BC"/>
                </a:solidFill>
                <a:latin typeface="Didact Gothic"/>
                <a:ea typeface="Didact Gothic"/>
                <a:cs typeface="Didact Gothic"/>
                <a:sym typeface="Didact Gothic"/>
              </a:endParaRPr>
            </a:p>
          </p:txBody>
        </p:sp>
        <p:pic>
          <p:nvPicPr>
            <p:cNvPr id="711" name="Google Shape;711;p85"/>
            <p:cNvPicPr preferRelativeResize="0"/>
            <p:nvPr/>
          </p:nvPicPr>
          <p:blipFill rotWithShape="1">
            <a:blip r:embed="rId4">
              <a:alphaModFix/>
            </a:blip>
            <a:srcRect b="11598" l="20899" r="21303" t="9174"/>
            <a:stretch/>
          </p:blipFill>
          <p:spPr>
            <a:xfrm>
              <a:off x="4477650" y="4155075"/>
              <a:ext cx="407325" cy="558300"/>
            </a:xfrm>
            <a:prstGeom prst="rect">
              <a:avLst/>
            </a:prstGeom>
            <a:noFill/>
            <a:ln>
              <a:noFill/>
            </a:ln>
          </p:spPr>
        </p:pic>
      </p:grpSp>
      <p:pic>
        <p:nvPicPr>
          <p:cNvPr id="712" name="Google Shape;712;p85"/>
          <p:cNvPicPr preferRelativeResize="0"/>
          <p:nvPr/>
        </p:nvPicPr>
        <p:blipFill>
          <a:blip r:embed="rId5">
            <a:alphaModFix/>
          </a:blip>
          <a:stretch>
            <a:fillRect/>
          </a:stretch>
        </p:blipFill>
        <p:spPr>
          <a:xfrm>
            <a:off x="7823650" y="4778100"/>
            <a:ext cx="1186526" cy="330675"/>
          </a:xfrm>
          <a:prstGeom prst="rect">
            <a:avLst/>
          </a:prstGeom>
          <a:noFill/>
          <a:ln>
            <a:noFill/>
          </a:ln>
        </p:spPr>
      </p:pic>
      <p:pic>
        <p:nvPicPr>
          <p:cNvPr id="713" name="Google Shape;713;p85"/>
          <p:cNvPicPr preferRelativeResize="0"/>
          <p:nvPr/>
        </p:nvPicPr>
        <p:blipFill rotWithShape="1">
          <a:blip r:embed="rId6">
            <a:alphaModFix/>
          </a:blip>
          <a:srcRect b="2695" l="8647" r="3555" t="0"/>
          <a:stretch/>
        </p:blipFill>
        <p:spPr>
          <a:xfrm>
            <a:off x="0" y="0"/>
            <a:ext cx="4490124" cy="51435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7" name="Shape 717"/>
        <p:cNvGrpSpPr/>
        <p:nvPr/>
      </p:nvGrpSpPr>
      <p:grpSpPr>
        <a:xfrm>
          <a:off x="0" y="0"/>
          <a:ext cx="0" cy="0"/>
          <a:chOff x="0" y="0"/>
          <a:chExt cx="0" cy="0"/>
        </a:xfrm>
      </p:grpSpPr>
      <p:pic>
        <p:nvPicPr>
          <p:cNvPr id="718" name="Google Shape;718;p86"/>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719" name="Google Shape;719;p86"/>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23" name="Shape 723"/>
        <p:cNvGrpSpPr/>
        <p:nvPr/>
      </p:nvGrpSpPr>
      <p:grpSpPr>
        <a:xfrm>
          <a:off x="0" y="0"/>
          <a:ext cx="0" cy="0"/>
          <a:chOff x="0" y="0"/>
          <a:chExt cx="0" cy="0"/>
        </a:xfrm>
      </p:grpSpPr>
      <p:sp>
        <p:nvSpPr>
          <p:cNvPr id="724" name="Google Shape;724;p87"/>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725" name="Google Shape;725;p87"/>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726" name="Google Shape;726;p87"/>
          <p:cNvSpPr txBox="1"/>
          <p:nvPr/>
        </p:nvSpPr>
        <p:spPr>
          <a:xfrm>
            <a:off x="631650" y="1424850"/>
            <a:ext cx="7880700" cy="1539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HOMERO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APU</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MOE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MR. BURNS</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.length;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POSICION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JUGADOR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[index]);</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727" name="Google Shape;727;p87"/>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31" name="Shape 731"/>
        <p:cNvGrpSpPr/>
        <p:nvPr/>
      </p:nvGrpSpPr>
      <p:grpSpPr>
        <a:xfrm>
          <a:off x="0" y="0"/>
          <a:ext cx="0" cy="0"/>
          <a:chOff x="0" y="0"/>
          <a:chExt cx="0" cy="0"/>
        </a:xfrm>
      </p:grpSpPr>
      <p:sp>
        <p:nvSpPr>
          <p:cNvPr id="732" name="Google Shape;732;p8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733" name="Google Shape;733;p88"/>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734" name="Google Shape;734;p88"/>
          <p:cNvSpPr txBox="1"/>
          <p:nvPr/>
        </p:nvSpPr>
        <p:spPr>
          <a:xfrm>
            <a:off x="631650" y="1101950"/>
            <a:ext cx="7880700" cy="3179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JUGADOR</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while</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ESC</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push</a:t>
            </a:r>
            <a:r>
              <a:rPr lang="es-419" sz="1600">
                <a:solidFill>
                  <a:srgbClr val="F6F6F4"/>
                </a:solidFill>
                <a:latin typeface="Courier New"/>
                <a:ea typeface="Courier New"/>
                <a:cs typeface="Courier New"/>
                <a:sym typeface="Courier New"/>
              </a:rPr>
              <a:t>(entrada);</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JUGADOR</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.length;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POSICION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JUGADOR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[index]);</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735" name="Google Shape;735;p88"/>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39" name="Shape 739"/>
        <p:cNvGrpSpPr/>
        <p:nvPr/>
      </p:nvGrpSpPr>
      <p:grpSpPr>
        <a:xfrm>
          <a:off x="0" y="0"/>
          <a:ext cx="0" cy="0"/>
          <a:chOff x="0" y="0"/>
          <a:chExt cx="0" cy="0"/>
        </a:xfrm>
      </p:grpSpPr>
      <p:sp>
        <p:nvSpPr>
          <p:cNvPr id="740" name="Google Shape;740;p89"/>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741" name="Google Shape;741;p89"/>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742" name="Google Shape;742;p89"/>
          <p:cNvSpPr txBox="1"/>
          <p:nvPr/>
        </p:nvSpPr>
        <p:spPr>
          <a:xfrm>
            <a:off x="631650" y="928950"/>
            <a:ext cx="7880700" cy="4214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300">
                <a:solidFill>
                  <a:srgbClr val="F286C4"/>
                </a:solidFill>
                <a:latin typeface="Courier New"/>
                <a:ea typeface="Courier New"/>
                <a:cs typeface="Courier New"/>
                <a:sym typeface="Courier New"/>
              </a:rPr>
              <a:t>class</a:t>
            </a:r>
            <a:r>
              <a:rPr lang="es-419" sz="1300">
                <a:solidFill>
                  <a:srgbClr val="F6F6F4"/>
                </a:solidFill>
                <a:latin typeface="Courier New"/>
                <a:ea typeface="Courier New"/>
                <a:cs typeface="Courier New"/>
                <a:sym typeface="Courier New"/>
              </a:rPr>
              <a:t> </a:t>
            </a:r>
            <a:r>
              <a:rPr lang="es-419" sz="1300">
                <a:solidFill>
                  <a:srgbClr val="97E1F1"/>
                </a:solidFill>
                <a:latin typeface="Courier New"/>
                <a:ea typeface="Courier New"/>
                <a:cs typeface="Courier New"/>
                <a:sym typeface="Courier New"/>
              </a:rPr>
              <a:t>Jugador</a:t>
            </a:r>
            <a:r>
              <a:rPr lang="es-419" sz="1300">
                <a:solidFill>
                  <a:srgbClr val="F6F6F4"/>
                </a:solidFill>
                <a:latin typeface="Courier New"/>
                <a:ea typeface="Courier New"/>
                <a:cs typeface="Courier New"/>
                <a:sym typeface="Courier New"/>
              </a:rPr>
              <a:t> {</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    </a:t>
            </a:r>
            <a:r>
              <a:rPr lang="es-419" sz="1300">
                <a:solidFill>
                  <a:srgbClr val="F286C4"/>
                </a:solidFill>
                <a:latin typeface="Courier New"/>
                <a:ea typeface="Courier New"/>
                <a:cs typeface="Courier New"/>
                <a:sym typeface="Courier New"/>
              </a:rPr>
              <a:t>constructor</a:t>
            </a:r>
            <a:r>
              <a:rPr lang="es-419" sz="1300">
                <a:solidFill>
                  <a:srgbClr val="F6F6F4"/>
                </a:solidFill>
                <a:latin typeface="Courier New"/>
                <a:ea typeface="Courier New"/>
                <a:cs typeface="Courier New"/>
                <a:sym typeface="Courier New"/>
              </a:rPr>
              <a:t>(</a:t>
            </a:r>
            <a:r>
              <a:rPr i="1" lang="es-419" sz="1300">
                <a:solidFill>
                  <a:srgbClr val="FFB86C"/>
                </a:solidFill>
                <a:latin typeface="Courier New"/>
                <a:ea typeface="Courier New"/>
                <a:cs typeface="Courier New"/>
                <a:sym typeface="Courier New"/>
              </a:rPr>
              <a:t>nombre</a:t>
            </a:r>
            <a:r>
              <a:rPr lang="es-419" sz="1300">
                <a:solidFill>
                  <a:srgbClr val="F6F6F4"/>
                </a:solidFill>
                <a:latin typeface="Courier New"/>
                <a:ea typeface="Courier New"/>
                <a:cs typeface="Courier New"/>
                <a:sym typeface="Courier New"/>
              </a:rPr>
              <a:t>, </a:t>
            </a:r>
            <a:r>
              <a:rPr i="1" lang="es-419" sz="1300">
                <a:solidFill>
                  <a:srgbClr val="FFB86C"/>
                </a:solidFill>
                <a:latin typeface="Courier New"/>
                <a:ea typeface="Courier New"/>
                <a:cs typeface="Courier New"/>
                <a:sym typeface="Courier New"/>
              </a:rPr>
              <a:t>camiseta</a:t>
            </a:r>
            <a:r>
              <a:rPr lang="es-419" sz="1300">
                <a:solidFill>
                  <a:srgbClr val="F6F6F4"/>
                </a:solidFill>
                <a:latin typeface="Courier New"/>
                <a:ea typeface="Courier New"/>
                <a:cs typeface="Courier New"/>
                <a:sym typeface="Courier New"/>
              </a:rPr>
              <a:t>, </a:t>
            </a:r>
            <a:r>
              <a:rPr i="1" lang="es-419" sz="1300">
                <a:solidFill>
                  <a:srgbClr val="FFB86C"/>
                </a:solidFill>
                <a:latin typeface="Courier New"/>
                <a:ea typeface="Courier New"/>
                <a:cs typeface="Courier New"/>
                <a:sym typeface="Courier New"/>
              </a:rPr>
              <a:t>edad</a:t>
            </a:r>
            <a:r>
              <a:rPr lang="es-419" sz="1300">
                <a:solidFill>
                  <a:srgbClr val="F6F6F4"/>
                </a:solidFill>
                <a:latin typeface="Courier New"/>
                <a:ea typeface="Courier New"/>
                <a:cs typeface="Courier New"/>
                <a:sym typeface="Courier New"/>
              </a:rPr>
              <a:t>, </a:t>
            </a:r>
            <a:r>
              <a:rPr i="1" lang="es-419" sz="1300">
                <a:solidFill>
                  <a:srgbClr val="FFB86C"/>
                </a:solidFill>
                <a:latin typeface="Courier New"/>
                <a:ea typeface="Courier New"/>
                <a:cs typeface="Courier New"/>
                <a:sym typeface="Courier New"/>
              </a:rPr>
              <a:t>lesionado</a:t>
            </a:r>
            <a:r>
              <a:rPr lang="es-419" sz="1300">
                <a:solidFill>
                  <a:srgbClr val="F6F6F4"/>
                </a:solidFill>
                <a:latin typeface="Courier New"/>
                <a:ea typeface="Courier New"/>
                <a:cs typeface="Courier New"/>
                <a:sym typeface="Courier New"/>
              </a:rPr>
              <a:t>) {</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        </a:t>
            </a:r>
            <a:r>
              <a:rPr i="1" lang="es-419" sz="1300">
                <a:solidFill>
                  <a:srgbClr val="BF9EEE"/>
                </a:solidFill>
                <a:latin typeface="Courier New"/>
                <a:ea typeface="Courier New"/>
                <a:cs typeface="Courier New"/>
                <a:sym typeface="Courier New"/>
              </a:rPr>
              <a:t>this</a:t>
            </a:r>
            <a:r>
              <a:rPr lang="es-419" sz="1300">
                <a:solidFill>
                  <a:srgbClr val="F6F6F4"/>
                </a:solidFill>
                <a:latin typeface="Courier New"/>
                <a:ea typeface="Courier New"/>
                <a:cs typeface="Courier New"/>
                <a:sym typeface="Courier New"/>
              </a:rPr>
              <a:t>.nombre </a:t>
            </a:r>
            <a:r>
              <a:rPr lang="es-419" sz="1300">
                <a:solidFill>
                  <a:srgbClr val="F286C4"/>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i="1" lang="es-419" sz="1300">
                <a:solidFill>
                  <a:srgbClr val="FFB86C"/>
                </a:solidFill>
                <a:latin typeface="Courier New"/>
                <a:ea typeface="Courier New"/>
                <a:cs typeface="Courier New"/>
                <a:sym typeface="Courier New"/>
              </a:rPr>
              <a:t>nombre</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        </a:t>
            </a:r>
            <a:r>
              <a:rPr i="1" lang="es-419" sz="1300">
                <a:solidFill>
                  <a:srgbClr val="BF9EEE"/>
                </a:solidFill>
                <a:latin typeface="Courier New"/>
                <a:ea typeface="Courier New"/>
                <a:cs typeface="Courier New"/>
                <a:sym typeface="Courier New"/>
              </a:rPr>
              <a:t>this</a:t>
            </a:r>
            <a:r>
              <a:rPr lang="es-419" sz="1300">
                <a:solidFill>
                  <a:srgbClr val="F6F6F4"/>
                </a:solidFill>
                <a:latin typeface="Courier New"/>
                <a:ea typeface="Courier New"/>
                <a:cs typeface="Courier New"/>
                <a:sym typeface="Courier New"/>
              </a:rPr>
              <a:t>.camiseta </a:t>
            </a:r>
            <a:r>
              <a:rPr lang="es-419" sz="1300">
                <a:solidFill>
                  <a:srgbClr val="F286C4"/>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i="1" lang="es-419" sz="1300">
                <a:solidFill>
                  <a:srgbClr val="FFB86C"/>
                </a:solidFill>
                <a:latin typeface="Courier New"/>
                <a:ea typeface="Courier New"/>
                <a:cs typeface="Courier New"/>
                <a:sym typeface="Courier New"/>
              </a:rPr>
              <a:t>camiseta</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        </a:t>
            </a:r>
            <a:r>
              <a:rPr i="1" lang="es-419" sz="1300">
                <a:solidFill>
                  <a:srgbClr val="BF9EEE"/>
                </a:solidFill>
                <a:latin typeface="Courier New"/>
                <a:ea typeface="Courier New"/>
                <a:cs typeface="Courier New"/>
                <a:sym typeface="Courier New"/>
              </a:rPr>
              <a:t>this</a:t>
            </a:r>
            <a:r>
              <a:rPr lang="es-419" sz="1300">
                <a:solidFill>
                  <a:srgbClr val="F6F6F4"/>
                </a:solidFill>
                <a:latin typeface="Courier New"/>
                <a:ea typeface="Courier New"/>
                <a:cs typeface="Courier New"/>
                <a:sym typeface="Courier New"/>
              </a:rPr>
              <a:t>.edad </a:t>
            </a:r>
            <a:r>
              <a:rPr lang="es-419" sz="1300">
                <a:solidFill>
                  <a:srgbClr val="F286C4"/>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i="1" lang="es-419" sz="1300">
                <a:solidFill>
                  <a:srgbClr val="FFB86C"/>
                </a:solidFill>
                <a:latin typeface="Courier New"/>
                <a:ea typeface="Courier New"/>
                <a:cs typeface="Courier New"/>
                <a:sym typeface="Courier New"/>
              </a:rPr>
              <a:t>edad</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        </a:t>
            </a:r>
            <a:r>
              <a:rPr i="1" lang="es-419" sz="1300">
                <a:solidFill>
                  <a:srgbClr val="BF9EEE"/>
                </a:solidFill>
                <a:latin typeface="Courier New"/>
                <a:ea typeface="Courier New"/>
                <a:cs typeface="Courier New"/>
                <a:sym typeface="Courier New"/>
              </a:rPr>
              <a:t>this</a:t>
            </a:r>
            <a:r>
              <a:rPr lang="es-419" sz="1300">
                <a:solidFill>
                  <a:srgbClr val="F6F6F4"/>
                </a:solidFill>
                <a:latin typeface="Courier New"/>
                <a:ea typeface="Courier New"/>
                <a:cs typeface="Courier New"/>
                <a:sym typeface="Courier New"/>
              </a:rPr>
              <a:t>.lesionado </a:t>
            </a:r>
            <a:r>
              <a:rPr lang="es-419" sz="1300">
                <a:solidFill>
                  <a:srgbClr val="F286C4"/>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i="1" lang="es-419" sz="1300">
                <a:solidFill>
                  <a:srgbClr val="FFB86C"/>
                </a:solidFill>
                <a:latin typeface="Courier New"/>
                <a:ea typeface="Courier New"/>
                <a:cs typeface="Courier New"/>
                <a:sym typeface="Courier New"/>
              </a:rPr>
              <a:t>lesionado</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    }</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286C4"/>
                </a:solidFill>
                <a:latin typeface="Courier New"/>
                <a:ea typeface="Courier New"/>
                <a:cs typeface="Courier New"/>
                <a:sym typeface="Courier New"/>
              </a:rPr>
              <a:t>const</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jugadores</a:t>
            </a:r>
            <a:r>
              <a:rPr lang="es-419" sz="1300">
                <a:solidFill>
                  <a:srgbClr val="F6F6F4"/>
                </a:solidFill>
                <a:latin typeface="Courier New"/>
                <a:ea typeface="Courier New"/>
                <a:cs typeface="Courier New"/>
                <a:sym typeface="Courier New"/>
              </a:rPr>
              <a:t> </a:t>
            </a:r>
            <a:r>
              <a:rPr lang="es-419" sz="1300">
                <a:solidFill>
                  <a:srgbClr val="F286C4"/>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BF9EEE"/>
                </a:solidFill>
                <a:latin typeface="Courier New"/>
                <a:ea typeface="Courier New"/>
                <a:cs typeface="Courier New"/>
                <a:sym typeface="Courier New"/>
              </a:rPr>
              <a:t>jugadores</a:t>
            </a:r>
            <a:r>
              <a:rPr lang="es-419" sz="1300">
                <a:solidFill>
                  <a:srgbClr val="F6F6F4"/>
                </a:solidFill>
                <a:latin typeface="Courier New"/>
                <a:ea typeface="Courier New"/>
                <a:cs typeface="Courier New"/>
                <a:sym typeface="Courier New"/>
              </a:rPr>
              <a:t>.</a:t>
            </a:r>
            <a:r>
              <a:rPr lang="es-419" sz="1300">
                <a:solidFill>
                  <a:srgbClr val="62E884"/>
                </a:solidFill>
                <a:latin typeface="Courier New"/>
                <a:ea typeface="Courier New"/>
                <a:cs typeface="Courier New"/>
                <a:sym typeface="Courier New"/>
              </a:rPr>
              <a:t>push</a:t>
            </a:r>
            <a:r>
              <a:rPr lang="es-419" sz="1300">
                <a:solidFill>
                  <a:srgbClr val="F6F6F4"/>
                </a:solidFill>
                <a:latin typeface="Courier New"/>
                <a:ea typeface="Courier New"/>
                <a:cs typeface="Courier New"/>
                <a:sym typeface="Courier New"/>
              </a:rPr>
              <a:t>(</a:t>
            </a:r>
            <a:r>
              <a:rPr b="1" lang="es-419" sz="1300">
                <a:solidFill>
                  <a:srgbClr val="F286C4"/>
                </a:solidFill>
                <a:latin typeface="Courier New"/>
                <a:ea typeface="Courier New"/>
                <a:cs typeface="Courier New"/>
                <a:sym typeface="Courier New"/>
              </a:rPr>
              <a:t>new</a:t>
            </a:r>
            <a:r>
              <a:rPr lang="es-419" sz="1300">
                <a:solidFill>
                  <a:srgbClr val="F6F6F4"/>
                </a:solidFill>
                <a:latin typeface="Courier New"/>
                <a:ea typeface="Courier New"/>
                <a:cs typeface="Courier New"/>
                <a:sym typeface="Courier New"/>
              </a:rPr>
              <a:t> </a:t>
            </a:r>
            <a:r>
              <a:rPr lang="es-419" sz="1300">
                <a:solidFill>
                  <a:srgbClr val="97E1F1"/>
                </a:solidFill>
                <a:latin typeface="Courier New"/>
                <a:ea typeface="Courier New"/>
                <a:cs typeface="Courier New"/>
                <a:sym typeface="Courier New"/>
              </a:rPr>
              <a:t>Jugador</a:t>
            </a:r>
            <a:r>
              <a:rPr lang="es-419" sz="1300">
                <a:solidFill>
                  <a:srgbClr val="F6F6F4"/>
                </a:solidFill>
                <a:latin typeface="Courier New"/>
                <a:ea typeface="Courier New"/>
                <a:cs typeface="Courier New"/>
                <a:sym typeface="Courier New"/>
              </a:rPr>
              <a:t>(</a:t>
            </a:r>
            <a:r>
              <a:rPr lang="es-419" sz="1300">
                <a:solidFill>
                  <a:srgbClr val="DEE492"/>
                </a:solidFill>
                <a:latin typeface="Courier New"/>
                <a:ea typeface="Courier New"/>
                <a:cs typeface="Courier New"/>
                <a:sym typeface="Courier New"/>
              </a:rPr>
              <a:t>"</a:t>
            </a:r>
            <a:r>
              <a:rPr lang="es-419" sz="1300">
                <a:solidFill>
                  <a:srgbClr val="E7EE98"/>
                </a:solidFill>
                <a:latin typeface="Courier New"/>
                <a:ea typeface="Courier New"/>
                <a:cs typeface="Courier New"/>
                <a:sym typeface="Courier New"/>
              </a:rPr>
              <a:t>BART</a:t>
            </a:r>
            <a:r>
              <a:rPr lang="es-419" sz="1300">
                <a:solidFill>
                  <a:srgbClr val="DEE492"/>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15</a:t>
            </a:r>
            <a:r>
              <a:rPr lang="es-419" sz="1300">
                <a:solidFill>
                  <a:srgbClr val="F6F6F4"/>
                </a:solidFill>
                <a:latin typeface="Courier New"/>
                <a:ea typeface="Courier New"/>
                <a:cs typeface="Courier New"/>
                <a:sym typeface="Courier New"/>
              </a:rPr>
              <a:t> , </a:t>
            </a:r>
            <a:r>
              <a:rPr lang="es-419" sz="1300">
                <a:solidFill>
                  <a:srgbClr val="BF9EEE"/>
                </a:solidFill>
                <a:latin typeface="Courier New"/>
                <a:ea typeface="Courier New"/>
                <a:cs typeface="Courier New"/>
                <a:sym typeface="Courier New"/>
              </a:rPr>
              <a:t>11</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false</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BF9EEE"/>
                </a:solidFill>
                <a:latin typeface="Courier New"/>
                <a:ea typeface="Courier New"/>
                <a:cs typeface="Courier New"/>
                <a:sym typeface="Courier New"/>
              </a:rPr>
              <a:t>jugadores</a:t>
            </a:r>
            <a:r>
              <a:rPr lang="es-419" sz="1300">
                <a:solidFill>
                  <a:srgbClr val="F6F6F4"/>
                </a:solidFill>
                <a:latin typeface="Courier New"/>
                <a:ea typeface="Courier New"/>
                <a:cs typeface="Courier New"/>
                <a:sym typeface="Courier New"/>
              </a:rPr>
              <a:t>.</a:t>
            </a:r>
            <a:r>
              <a:rPr lang="es-419" sz="1300">
                <a:solidFill>
                  <a:srgbClr val="62E884"/>
                </a:solidFill>
                <a:latin typeface="Courier New"/>
                <a:ea typeface="Courier New"/>
                <a:cs typeface="Courier New"/>
                <a:sym typeface="Courier New"/>
              </a:rPr>
              <a:t>push</a:t>
            </a:r>
            <a:r>
              <a:rPr lang="es-419" sz="1300">
                <a:solidFill>
                  <a:srgbClr val="F6F6F4"/>
                </a:solidFill>
                <a:latin typeface="Courier New"/>
                <a:ea typeface="Courier New"/>
                <a:cs typeface="Courier New"/>
                <a:sym typeface="Courier New"/>
              </a:rPr>
              <a:t>(</a:t>
            </a:r>
            <a:r>
              <a:rPr b="1" lang="es-419" sz="1300">
                <a:solidFill>
                  <a:srgbClr val="F286C4"/>
                </a:solidFill>
                <a:latin typeface="Courier New"/>
                <a:ea typeface="Courier New"/>
                <a:cs typeface="Courier New"/>
                <a:sym typeface="Courier New"/>
              </a:rPr>
              <a:t>new</a:t>
            </a:r>
            <a:r>
              <a:rPr lang="es-419" sz="1300">
                <a:solidFill>
                  <a:srgbClr val="F6F6F4"/>
                </a:solidFill>
                <a:latin typeface="Courier New"/>
                <a:ea typeface="Courier New"/>
                <a:cs typeface="Courier New"/>
                <a:sym typeface="Courier New"/>
              </a:rPr>
              <a:t> </a:t>
            </a:r>
            <a:r>
              <a:rPr lang="es-419" sz="1300">
                <a:solidFill>
                  <a:srgbClr val="97E1F1"/>
                </a:solidFill>
                <a:latin typeface="Courier New"/>
                <a:ea typeface="Courier New"/>
                <a:cs typeface="Courier New"/>
                <a:sym typeface="Courier New"/>
              </a:rPr>
              <a:t>Jugador</a:t>
            </a:r>
            <a:r>
              <a:rPr lang="es-419" sz="1300">
                <a:solidFill>
                  <a:srgbClr val="F6F6F4"/>
                </a:solidFill>
                <a:latin typeface="Courier New"/>
                <a:ea typeface="Courier New"/>
                <a:cs typeface="Courier New"/>
                <a:sym typeface="Courier New"/>
              </a:rPr>
              <a:t>(</a:t>
            </a:r>
            <a:r>
              <a:rPr lang="es-419" sz="1300">
                <a:solidFill>
                  <a:srgbClr val="DEE492"/>
                </a:solidFill>
                <a:latin typeface="Courier New"/>
                <a:ea typeface="Courier New"/>
                <a:cs typeface="Courier New"/>
                <a:sym typeface="Courier New"/>
              </a:rPr>
              <a:t>"</a:t>
            </a:r>
            <a:r>
              <a:rPr lang="es-419" sz="1300">
                <a:solidFill>
                  <a:srgbClr val="E7EE98"/>
                </a:solidFill>
                <a:latin typeface="Courier New"/>
                <a:ea typeface="Courier New"/>
                <a:cs typeface="Courier New"/>
                <a:sym typeface="Courier New"/>
              </a:rPr>
              <a:t>NELSON</a:t>
            </a:r>
            <a:r>
              <a:rPr lang="es-419" sz="1300">
                <a:solidFill>
                  <a:srgbClr val="DEE492"/>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2</a:t>
            </a:r>
            <a:r>
              <a:rPr lang="es-419" sz="1300">
                <a:solidFill>
                  <a:srgbClr val="F6F6F4"/>
                </a:solidFill>
                <a:latin typeface="Courier New"/>
                <a:ea typeface="Courier New"/>
                <a:cs typeface="Courier New"/>
                <a:sym typeface="Courier New"/>
              </a:rPr>
              <a:t> , </a:t>
            </a:r>
            <a:r>
              <a:rPr lang="es-419" sz="1300">
                <a:solidFill>
                  <a:srgbClr val="BF9EEE"/>
                </a:solidFill>
                <a:latin typeface="Courier New"/>
                <a:ea typeface="Courier New"/>
                <a:cs typeface="Courier New"/>
                <a:sym typeface="Courier New"/>
              </a:rPr>
              <a:t>18</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false</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BF9EEE"/>
                </a:solidFill>
                <a:latin typeface="Courier New"/>
                <a:ea typeface="Courier New"/>
                <a:cs typeface="Courier New"/>
                <a:sym typeface="Courier New"/>
              </a:rPr>
              <a:t>jugadores</a:t>
            </a:r>
            <a:r>
              <a:rPr lang="es-419" sz="1300">
                <a:solidFill>
                  <a:srgbClr val="F6F6F4"/>
                </a:solidFill>
                <a:latin typeface="Courier New"/>
                <a:ea typeface="Courier New"/>
                <a:cs typeface="Courier New"/>
                <a:sym typeface="Courier New"/>
              </a:rPr>
              <a:t>.</a:t>
            </a:r>
            <a:r>
              <a:rPr lang="es-419" sz="1300">
                <a:solidFill>
                  <a:srgbClr val="62E884"/>
                </a:solidFill>
                <a:latin typeface="Courier New"/>
                <a:ea typeface="Courier New"/>
                <a:cs typeface="Courier New"/>
                <a:sym typeface="Courier New"/>
              </a:rPr>
              <a:t>push</a:t>
            </a:r>
            <a:r>
              <a:rPr lang="es-419" sz="1300">
                <a:solidFill>
                  <a:srgbClr val="F6F6F4"/>
                </a:solidFill>
                <a:latin typeface="Courier New"/>
                <a:ea typeface="Courier New"/>
                <a:cs typeface="Courier New"/>
                <a:sym typeface="Courier New"/>
              </a:rPr>
              <a:t>(</a:t>
            </a:r>
            <a:r>
              <a:rPr b="1" lang="es-419" sz="1300">
                <a:solidFill>
                  <a:srgbClr val="F286C4"/>
                </a:solidFill>
                <a:latin typeface="Courier New"/>
                <a:ea typeface="Courier New"/>
                <a:cs typeface="Courier New"/>
                <a:sym typeface="Courier New"/>
              </a:rPr>
              <a:t>new</a:t>
            </a:r>
            <a:r>
              <a:rPr lang="es-419" sz="1300">
                <a:solidFill>
                  <a:srgbClr val="F6F6F4"/>
                </a:solidFill>
                <a:latin typeface="Courier New"/>
                <a:ea typeface="Courier New"/>
                <a:cs typeface="Courier New"/>
                <a:sym typeface="Courier New"/>
              </a:rPr>
              <a:t> </a:t>
            </a:r>
            <a:r>
              <a:rPr lang="es-419" sz="1300">
                <a:solidFill>
                  <a:srgbClr val="97E1F1"/>
                </a:solidFill>
                <a:latin typeface="Courier New"/>
                <a:ea typeface="Courier New"/>
                <a:cs typeface="Courier New"/>
                <a:sym typeface="Courier New"/>
              </a:rPr>
              <a:t>Jugador</a:t>
            </a:r>
            <a:r>
              <a:rPr lang="es-419" sz="1300">
                <a:solidFill>
                  <a:srgbClr val="F6F6F4"/>
                </a:solidFill>
                <a:latin typeface="Courier New"/>
                <a:ea typeface="Courier New"/>
                <a:cs typeface="Courier New"/>
                <a:sym typeface="Courier New"/>
              </a:rPr>
              <a:t>(</a:t>
            </a:r>
            <a:r>
              <a:rPr lang="es-419" sz="1300">
                <a:solidFill>
                  <a:srgbClr val="DEE492"/>
                </a:solidFill>
                <a:latin typeface="Courier New"/>
                <a:ea typeface="Courier New"/>
                <a:cs typeface="Courier New"/>
                <a:sym typeface="Courier New"/>
              </a:rPr>
              <a:t>"</a:t>
            </a:r>
            <a:r>
              <a:rPr lang="es-419" sz="1300">
                <a:solidFill>
                  <a:srgbClr val="E7EE98"/>
                </a:solidFill>
                <a:latin typeface="Courier New"/>
                <a:ea typeface="Courier New"/>
                <a:cs typeface="Courier New"/>
                <a:sym typeface="Courier New"/>
              </a:rPr>
              <a:t>MILHOUSE</a:t>
            </a:r>
            <a:r>
              <a:rPr lang="es-419" sz="1300">
                <a:solidFill>
                  <a:srgbClr val="DEE492"/>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68</a:t>
            </a:r>
            <a:r>
              <a:rPr lang="es-419" sz="1300">
                <a:solidFill>
                  <a:srgbClr val="F6F6F4"/>
                </a:solidFill>
                <a:latin typeface="Courier New"/>
                <a:ea typeface="Courier New"/>
                <a:cs typeface="Courier New"/>
                <a:sym typeface="Courier New"/>
              </a:rPr>
              <a:t> , </a:t>
            </a:r>
            <a:r>
              <a:rPr lang="es-419" sz="1300">
                <a:solidFill>
                  <a:srgbClr val="BF9EEE"/>
                </a:solidFill>
                <a:latin typeface="Courier New"/>
                <a:ea typeface="Courier New"/>
                <a:cs typeface="Courier New"/>
                <a:sym typeface="Courier New"/>
              </a:rPr>
              <a:t>12</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true</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BF9EEE"/>
                </a:solidFill>
                <a:latin typeface="Courier New"/>
                <a:ea typeface="Courier New"/>
                <a:cs typeface="Courier New"/>
                <a:sym typeface="Courier New"/>
              </a:rPr>
              <a:t>jugadores</a:t>
            </a:r>
            <a:r>
              <a:rPr lang="es-419" sz="1300">
                <a:solidFill>
                  <a:srgbClr val="F6F6F4"/>
                </a:solidFill>
                <a:latin typeface="Courier New"/>
                <a:ea typeface="Courier New"/>
                <a:cs typeface="Courier New"/>
                <a:sym typeface="Courier New"/>
              </a:rPr>
              <a:t>.</a:t>
            </a:r>
            <a:r>
              <a:rPr lang="es-419" sz="1300">
                <a:solidFill>
                  <a:srgbClr val="62E884"/>
                </a:solidFill>
                <a:latin typeface="Courier New"/>
                <a:ea typeface="Courier New"/>
                <a:cs typeface="Courier New"/>
                <a:sym typeface="Courier New"/>
              </a:rPr>
              <a:t>push</a:t>
            </a:r>
            <a:r>
              <a:rPr lang="es-419" sz="1300">
                <a:solidFill>
                  <a:srgbClr val="F6F6F4"/>
                </a:solidFill>
                <a:latin typeface="Courier New"/>
                <a:ea typeface="Courier New"/>
                <a:cs typeface="Courier New"/>
                <a:sym typeface="Courier New"/>
              </a:rPr>
              <a:t>(</a:t>
            </a:r>
            <a:r>
              <a:rPr b="1" lang="es-419" sz="1300">
                <a:solidFill>
                  <a:srgbClr val="F286C4"/>
                </a:solidFill>
                <a:latin typeface="Courier New"/>
                <a:ea typeface="Courier New"/>
                <a:cs typeface="Courier New"/>
                <a:sym typeface="Courier New"/>
              </a:rPr>
              <a:t>new</a:t>
            </a:r>
            <a:r>
              <a:rPr lang="es-419" sz="1300">
                <a:solidFill>
                  <a:srgbClr val="F6F6F4"/>
                </a:solidFill>
                <a:latin typeface="Courier New"/>
                <a:ea typeface="Courier New"/>
                <a:cs typeface="Courier New"/>
                <a:sym typeface="Courier New"/>
              </a:rPr>
              <a:t> </a:t>
            </a:r>
            <a:r>
              <a:rPr lang="es-419" sz="1300">
                <a:solidFill>
                  <a:srgbClr val="97E1F1"/>
                </a:solidFill>
                <a:latin typeface="Courier New"/>
                <a:ea typeface="Courier New"/>
                <a:cs typeface="Courier New"/>
                <a:sym typeface="Courier New"/>
              </a:rPr>
              <a:t>Jugador</a:t>
            </a:r>
            <a:r>
              <a:rPr lang="es-419" sz="1300">
                <a:solidFill>
                  <a:srgbClr val="F6F6F4"/>
                </a:solidFill>
                <a:latin typeface="Courier New"/>
                <a:ea typeface="Courier New"/>
                <a:cs typeface="Courier New"/>
                <a:sym typeface="Courier New"/>
              </a:rPr>
              <a:t>(</a:t>
            </a:r>
            <a:r>
              <a:rPr lang="es-419" sz="1300">
                <a:solidFill>
                  <a:srgbClr val="DEE492"/>
                </a:solidFill>
                <a:latin typeface="Courier New"/>
                <a:ea typeface="Courier New"/>
                <a:cs typeface="Courier New"/>
                <a:sym typeface="Courier New"/>
              </a:rPr>
              <a:t>"</a:t>
            </a:r>
            <a:r>
              <a:rPr lang="es-419" sz="1300">
                <a:solidFill>
                  <a:srgbClr val="E7EE98"/>
                </a:solidFill>
                <a:latin typeface="Courier New"/>
                <a:ea typeface="Courier New"/>
                <a:cs typeface="Courier New"/>
                <a:sym typeface="Courier New"/>
              </a:rPr>
              <a:t>MARTIN</a:t>
            </a:r>
            <a:r>
              <a:rPr lang="es-419" sz="1300">
                <a:solidFill>
                  <a:srgbClr val="DEE492"/>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0</a:t>
            </a:r>
            <a:r>
              <a:rPr lang="es-419" sz="1300">
                <a:solidFill>
                  <a:srgbClr val="F6F6F4"/>
                </a:solidFill>
                <a:latin typeface="Courier New"/>
                <a:ea typeface="Courier New"/>
                <a:cs typeface="Courier New"/>
                <a:sym typeface="Courier New"/>
              </a:rPr>
              <a:t> , </a:t>
            </a:r>
            <a:r>
              <a:rPr lang="es-419" sz="1300">
                <a:solidFill>
                  <a:srgbClr val="BF9EEE"/>
                </a:solidFill>
                <a:latin typeface="Courier New"/>
                <a:ea typeface="Courier New"/>
                <a:cs typeface="Courier New"/>
                <a:sym typeface="Courier New"/>
              </a:rPr>
              <a:t>11</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false</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BF9EEE"/>
                </a:solidFill>
                <a:latin typeface="Courier New"/>
                <a:ea typeface="Courier New"/>
                <a:cs typeface="Courier New"/>
                <a:sym typeface="Courier New"/>
              </a:rPr>
              <a:t>jugadores</a:t>
            </a:r>
            <a:r>
              <a:rPr lang="es-419" sz="1300">
                <a:solidFill>
                  <a:srgbClr val="F6F6F4"/>
                </a:solidFill>
                <a:latin typeface="Courier New"/>
                <a:ea typeface="Courier New"/>
                <a:cs typeface="Courier New"/>
                <a:sym typeface="Courier New"/>
              </a:rPr>
              <a:t>.</a:t>
            </a:r>
            <a:r>
              <a:rPr lang="es-419" sz="1300">
                <a:solidFill>
                  <a:srgbClr val="62E884"/>
                </a:solidFill>
                <a:latin typeface="Courier New"/>
                <a:ea typeface="Courier New"/>
                <a:cs typeface="Courier New"/>
                <a:sym typeface="Courier New"/>
              </a:rPr>
              <a:t>push</a:t>
            </a:r>
            <a:r>
              <a:rPr lang="es-419" sz="1300">
                <a:solidFill>
                  <a:srgbClr val="F6F6F4"/>
                </a:solidFill>
                <a:latin typeface="Courier New"/>
                <a:ea typeface="Courier New"/>
                <a:cs typeface="Courier New"/>
                <a:sym typeface="Courier New"/>
              </a:rPr>
              <a:t>(</a:t>
            </a:r>
            <a:r>
              <a:rPr b="1" lang="es-419" sz="1300">
                <a:solidFill>
                  <a:srgbClr val="F286C4"/>
                </a:solidFill>
                <a:latin typeface="Courier New"/>
                <a:ea typeface="Courier New"/>
                <a:cs typeface="Courier New"/>
                <a:sym typeface="Courier New"/>
              </a:rPr>
              <a:t>new</a:t>
            </a:r>
            <a:r>
              <a:rPr lang="es-419" sz="1300">
                <a:solidFill>
                  <a:srgbClr val="F6F6F4"/>
                </a:solidFill>
                <a:latin typeface="Courier New"/>
                <a:ea typeface="Courier New"/>
                <a:cs typeface="Courier New"/>
                <a:sym typeface="Courier New"/>
              </a:rPr>
              <a:t> </a:t>
            </a:r>
            <a:r>
              <a:rPr lang="es-419" sz="1300">
                <a:solidFill>
                  <a:srgbClr val="97E1F1"/>
                </a:solidFill>
                <a:latin typeface="Courier New"/>
                <a:ea typeface="Courier New"/>
                <a:cs typeface="Courier New"/>
                <a:sym typeface="Courier New"/>
              </a:rPr>
              <a:t>Jugador</a:t>
            </a:r>
            <a:r>
              <a:rPr lang="es-419" sz="1300">
                <a:solidFill>
                  <a:srgbClr val="F6F6F4"/>
                </a:solidFill>
                <a:latin typeface="Courier New"/>
                <a:ea typeface="Courier New"/>
                <a:cs typeface="Courier New"/>
                <a:sym typeface="Courier New"/>
              </a:rPr>
              <a:t>(</a:t>
            </a:r>
            <a:r>
              <a:rPr lang="es-419" sz="1300">
                <a:solidFill>
                  <a:srgbClr val="DEE492"/>
                </a:solidFill>
                <a:latin typeface="Courier New"/>
                <a:ea typeface="Courier New"/>
                <a:cs typeface="Courier New"/>
                <a:sym typeface="Courier New"/>
              </a:rPr>
              <a:t>"</a:t>
            </a:r>
            <a:r>
              <a:rPr lang="es-419" sz="1300">
                <a:solidFill>
                  <a:srgbClr val="E7EE98"/>
                </a:solidFill>
                <a:latin typeface="Courier New"/>
                <a:ea typeface="Courier New"/>
                <a:cs typeface="Courier New"/>
                <a:sym typeface="Courier New"/>
              </a:rPr>
              <a:t>ROD</a:t>
            </a:r>
            <a:r>
              <a:rPr lang="es-419" sz="1300">
                <a:solidFill>
                  <a:srgbClr val="DEE492"/>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98</a:t>
            </a:r>
            <a:r>
              <a:rPr lang="es-419" sz="1300">
                <a:solidFill>
                  <a:srgbClr val="F6F6F4"/>
                </a:solidFill>
                <a:latin typeface="Courier New"/>
                <a:ea typeface="Courier New"/>
                <a:cs typeface="Courier New"/>
                <a:sym typeface="Courier New"/>
              </a:rPr>
              <a:t> , </a:t>
            </a:r>
            <a:r>
              <a:rPr lang="es-419" sz="1300">
                <a:solidFill>
                  <a:srgbClr val="BF9EEE"/>
                </a:solidFill>
                <a:latin typeface="Courier New"/>
                <a:ea typeface="Courier New"/>
                <a:cs typeface="Courier New"/>
                <a:sym typeface="Courier New"/>
              </a:rPr>
              <a:t>12</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false</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BF9EEE"/>
                </a:solidFill>
                <a:latin typeface="Courier New"/>
                <a:ea typeface="Courier New"/>
                <a:cs typeface="Courier New"/>
                <a:sym typeface="Courier New"/>
              </a:rPr>
              <a:t>console</a:t>
            </a:r>
            <a:r>
              <a:rPr lang="es-419" sz="1300">
                <a:solidFill>
                  <a:srgbClr val="F6F6F4"/>
                </a:solidFill>
                <a:latin typeface="Courier New"/>
                <a:ea typeface="Courier New"/>
                <a:cs typeface="Courier New"/>
                <a:sym typeface="Courier New"/>
              </a:rPr>
              <a:t>.</a:t>
            </a:r>
            <a:r>
              <a:rPr lang="es-419" sz="1300">
                <a:solidFill>
                  <a:srgbClr val="62E884"/>
                </a:solidFill>
                <a:latin typeface="Courier New"/>
                <a:ea typeface="Courier New"/>
                <a:cs typeface="Courier New"/>
                <a:sym typeface="Courier New"/>
              </a:rPr>
              <a:t>log</a:t>
            </a:r>
            <a:r>
              <a:rPr lang="es-419" sz="1300">
                <a:solidFill>
                  <a:srgbClr val="F6F6F4"/>
                </a:solidFill>
                <a:latin typeface="Courier New"/>
                <a:ea typeface="Courier New"/>
                <a:cs typeface="Courier New"/>
                <a:sym typeface="Courier New"/>
              </a:rPr>
              <a:t>(</a:t>
            </a:r>
            <a:r>
              <a:rPr lang="es-419" sz="1300">
                <a:solidFill>
                  <a:srgbClr val="BF9EEE"/>
                </a:solidFill>
                <a:latin typeface="Courier New"/>
                <a:ea typeface="Courier New"/>
                <a:cs typeface="Courier New"/>
                <a:sym typeface="Courier New"/>
              </a:rPr>
              <a:t>jugadores</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743" name="Google Shape;743;p89"/>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47" name="Shape 747"/>
        <p:cNvGrpSpPr/>
        <p:nvPr/>
      </p:nvGrpSpPr>
      <p:grpSpPr>
        <a:xfrm>
          <a:off x="0" y="0"/>
          <a:ext cx="0" cy="0"/>
          <a:chOff x="0" y="0"/>
          <a:chExt cx="0" cy="0"/>
        </a:xfrm>
      </p:grpSpPr>
      <p:sp>
        <p:nvSpPr>
          <p:cNvPr id="748" name="Google Shape;748;p90"/>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749" name="Google Shape;749;p90"/>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750" name="Google Shape;750;p90"/>
          <p:cNvSpPr txBox="1"/>
          <p:nvPr/>
        </p:nvSpPr>
        <p:spPr>
          <a:xfrm>
            <a:off x="128875" y="1032750"/>
            <a:ext cx="8872500" cy="3202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function</a:t>
            </a:r>
            <a:r>
              <a:rPr lang="es-419" sz="1200">
                <a:solidFill>
                  <a:srgbClr val="F6F6F4"/>
                </a:solidFill>
                <a:latin typeface="Courier New"/>
                <a:ea typeface="Courier New"/>
                <a:cs typeface="Courier New"/>
                <a:sym typeface="Courier New"/>
              </a:rPr>
              <a:t> </a:t>
            </a:r>
            <a:r>
              <a:rPr lang="es-419" sz="1200">
                <a:solidFill>
                  <a:srgbClr val="62E884"/>
                </a:solidFill>
                <a:latin typeface="Courier New"/>
                <a:ea typeface="Courier New"/>
                <a:cs typeface="Courier New"/>
                <a:sym typeface="Courier New"/>
              </a:rPr>
              <a:t>buscarJugador</a:t>
            </a:r>
            <a:r>
              <a:rPr lang="es-419" sz="1200">
                <a:solidFill>
                  <a:srgbClr val="F6F6F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equipo</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jugador</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return</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equipo</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find</a:t>
            </a:r>
            <a:r>
              <a:rPr lang="es-419" sz="1200">
                <a:solidFill>
                  <a:srgbClr val="F6F6F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objeto</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=&gt;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objeto</a:t>
            </a:r>
            <a:r>
              <a:rPr lang="es-419" sz="1200">
                <a:solidFill>
                  <a:srgbClr val="F6F6F4"/>
                </a:solidFill>
                <a:latin typeface="Courier New"/>
                <a:ea typeface="Courier New"/>
                <a:cs typeface="Courier New"/>
                <a:sym typeface="Courier New"/>
              </a:rPr>
              <a:t>.nombre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jugador</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toUpperCase</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for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0</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&lt;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3</a:t>
            </a:r>
            <a:r>
              <a:rPr lang="es-419" sz="1200">
                <a:solidFill>
                  <a:srgbClr val="F6F6F4"/>
                </a:solidFill>
                <a:latin typeface="Courier New"/>
                <a:ea typeface="Courier New"/>
                <a:cs typeface="Courier New"/>
                <a:sym typeface="Courier New"/>
              </a:rPr>
              <a:t>; index</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busqueda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62E884"/>
                </a:solidFill>
                <a:latin typeface="Courier New"/>
                <a:ea typeface="Courier New"/>
                <a:cs typeface="Courier New"/>
                <a:sym typeface="Courier New"/>
              </a:rPr>
              <a:t>buscarJugador</a:t>
            </a:r>
            <a:r>
              <a:rPr lang="es-419" sz="1200">
                <a:solidFill>
                  <a:srgbClr val="F6F6F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jugadores</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INGRESAR NOMBRE DE JUGADOR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if</a:t>
            </a:r>
            <a:r>
              <a:rPr lang="es-419" sz="1200">
                <a:solidFill>
                  <a:srgbClr val="F6F6F4"/>
                </a:solidFill>
                <a:latin typeface="Courier New"/>
                <a:ea typeface="Courier New"/>
                <a:cs typeface="Courier New"/>
                <a:sym typeface="Courier New"/>
              </a:rPr>
              <a:t>(busqueda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undefined</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alert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JUGADOR </a:t>
            </a:r>
            <a:r>
              <a:rPr lang="es-419" sz="1100">
                <a:solidFill>
                  <a:srgbClr val="DEE492"/>
                </a:solidFill>
                <a:latin typeface="Courier New"/>
                <a:ea typeface="Courier New"/>
                <a:cs typeface="Courier New"/>
                <a:sym typeface="Courier New"/>
              </a:rPr>
              <a:t>'</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busqueda.nombre</a:t>
            </a:r>
            <a:r>
              <a:rPr lang="es-419" sz="1100">
                <a:solidFill>
                  <a:srgbClr val="F286C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 CAMISETA </a:t>
            </a:r>
            <a:r>
              <a:rPr lang="es-419" sz="1100">
                <a:solidFill>
                  <a:srgbClr val="DEE492"/>
                </a:solidFill>
                <a:latin typeface="Courier New"/>
                <a:ea typeface="Courier New"/>
                <a:cs typeface="Courier New"/>
                <a:sym typeface="Courier New"/>
              </a:rPr>
              <a:t>'</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busqueda.camiseta</a:t>
            </a:r>
            <a:r>
              <a:rPr lang="es-419" sz="1100">
                <a:solidFill>
                  <a:srgbClr val="F286C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 EDAD </a:t>
            </a:r>
            <a:r>
              <a:rPr lang="es-419" sz="1100">
                <a:solidFill>
                  <a:srgbClr val="DEE492"/>
                </a:solidFill>
                <a:latin typeface="Courier New"/>
                <a:ea typeface="Courier New"/>
                <a:cs typeface="Courier New"/>
                <a:sym typeface="Courier New"/>
              </a:rPr>
              <a:t>'</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busqueda.edad);</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else</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NO EXISTE JUGADOR CON ESE NOMBRE</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751" name="Google Shape;751;p90"/>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55" name="Shape 755"/>
        <p:cNvGrpSpPr/>
        <p:nvPr/>
      </p:nvGrpSpPr>
      <p:grpSpPr>
        <a:xfrm>
          <a:off x="0" y="0"/>
          <a:ext cx="0" cy="0"/>
          <a:chOff x="0" y="0"/>
          <a:chExt cx="0" cy="0"/>
        </a:xfrm>
      </p:grpSpPr>
      <p:sp>
        <p:nvSpPr>
          <p:cNvPr id="756" name="Google Shape;756;p91"/>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757" name="Google Shape;757;p91"/>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758" name="Google Shape;758;p91"/>
          <p:cNvSpPr txBox="1"/>
          <p:nvPr/>
        </p:nvSpPr>
        <p:spPr>
          <a:xfrm>
            <a:off x="105825" y="861825"/>
            <a:ext cx="8795400" cy="4244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filtroJugadores</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equipo</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edad</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return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equipo</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filter</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objeto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objeto</a:t>
            </a:r>
            <a:r>
              <a:rPr lang="es-419" sz="1050">
                <a:solidFill>
                  <a:srgbClr val="F6F6F4"/>
                </a:solidFill>
                <a:latin typeface="Courier New"/>
                <a:ea typeface="Courier New"/>
                <a:cs typeface="Courier New"/>
                <a:sym typeface="Courier New"/>
              </a:rPr>
              <a:t>.edad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parseInt</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edad</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listaJugadores</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jugadores</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lista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for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jugador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of</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jugadores</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lista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JUGADOR </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jugador</a:t>
            </a:r>
            <a:r>
              <a:rPr lang="es-419" sz="950">
                <a:solidFill>
                  <a:srgbClr val="F6F6F4"/>
                </a:solidFill>
                <a:latin typeface="Courier New"/>
                <a:ea typeface="Courier New"/>
                <a:cs typeface="Courier New"/>
                <a:sym typeface="Courier New"/>
              </a:rPr>
              <a:t>.nombre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CAMISETA </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jugador</a:t>
            </a:r>
            <a:r>
              <a:rPr lang="es-419" sz="950">
                <a:solidFill>
                  <a:srgbClr val="F6F6F4"/>
                </a:solidFill>
                <a:latin typeface="Courier New"/>
                <a:ea typeface="Courier New"/>
                <a:cs typeface="Courier New"/>
                <a:sym typeface="Courier New"/>
              </a:rPr>
              <a:t>.camiseta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EDAD </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jugador</a:t>
            </a:r>
            <a:r>
              <a:rPr lang="es-419" sz="950">
                <a:solidFill>
                  <a:srgbClr val="F6F6F4"/>
                </a:solidFill>
                <a:latin typeface="Courier New"/>
                <a:ea typeface="Courier New"/>
                <a:cs typeface="Courier New"/>
                <a:sym typeface="Courier New"/>
              </a:rPr>
              <a:t>.edad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\n</a:t>
            </a:r>
            <a:r>
              <a:rPr lang="es-419" sz="950">
                <a:solidFill>
                  <a:srgbClr val="DEE492"/>
                </a:solidFill>
                <a:latin typeface="Courier New"/>
                <a:ea typeface="Courier New"/>
                <a:cs typeface="Courier New"/>
                <a:sym typeface="Courier New"/>
              </a:rPr>
              <a:t>'</a:t>
            </a:r>
            <a:endParaRPr sz="950">
              <a:solidFill>
                <a:srgbClr val="DEE49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return</a:t>
            </a:r>
            <a:r>
              <a:rPr lang="es-419" sz="1050">
                <a:solidFill>
                  <a:srgbClr val="F6F6F4"/>
                </a:solidFill>
                <a:latin typeface="Courier New"/>
                <a:ea typeface="Courier New"/>
                <a:cs typeface="Courier New"/>
                <a:sym typeface="Courier New"/>
              </a:rPr>
              <a:t> lista;</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index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0</a:t>
            </a:r>
            <a:r>
              <a:rPr lang="es-419" sz="1050">
                <a:solidFill>
                  <a:srgbClr val="F6F6F4"/>
                </a:solidFill>
                <a:latin typeface="Courier New"/>
                <a:ea typeface="Courier New"/>
                <a:cs typeface="Courier New"/>
                <a:sym typeface="Courier New"/>
              </a:rPr>
              <a:t>; index </a:t>
            </a:r>
            <a:r>
              <a:rPr lang="es-419" sz="1050">
                <a:solidFill>
                  <a:srgbClr val="F286C4"/>
                </a:solidFill>
                <a:latin typeface="Courier New"/>
                <a:ea typeface="Courier New"/>
                <a:cs typeface="Courier New"/>
                <a:sym typeface="Courier New"/>
              </a:rPr>
              <a:t>&lt;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5</a:t>
            </a:r>
            <a:r>
              <a:rPr lang="es-419" sz="1050">
                <a:solidFill>
                  <a:srgbClr val="F6F6F4"/>
                </a:solidFill>
                <a:latin typeface="Courier New"/>
                <a:ea typeface="Courier New"/>
                <a:cs typeface="Courier New"/>
                <a:sym typeface="Courier New"/>
              </a:rPr>
              <a:t>; index</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filtro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filtroJugadores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jugadores</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prompt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INGRESAR NOMBRE DE JUGADOR</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 (filtro.length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0</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alert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listaJugadores</a:t>
            </a:r>
            <a:r>
              <a:rPr lang="es-419" sz="1050">
                <a:solidFill>
                  <a:srgbClr val="F6F6F4"/>
                </a:solidFill>
                <a:latin typeface="Courier New"/>
                <a:ea typeface="Courier New"/>
                <a:cs typeface="Courier New"/>
                <a:sym typeface="Courier New"/>
              </a:rPr>
              <a:t>(filtro));</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 </a:t>
            </a:r>
            <a:r>
              <a:rPr lang="es-419" sz="1050">
                <a:solidFill>
                  <a:srgbClr val="F286C4"/>
                </a:solidFill>
                <a:latin typeface="Courier New"/>
                <a:ea typeface="Courier New"/>
                <a:cs typeface="Courier New"/>
                <a:sym typeface="Courier New"/>
              </a:rPr>
              <a:t>else</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alert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NO EXISTE JUGADORES CON ESA EDAD</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759" name="Google Shape;759;p91"/>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0"/>
          <p:cNvSpPr txBox="1"/>
          <p:nvPr/>
        </p:nvSpPr>
        <p:spPr>
          <a:xfrm>
            <a:off x="4616850" y="1447575"/>
            <a:ext cx="4261800" cy="2593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800">
                <a:solidFill>
                  <a:schemeClr val="dk1"/>
                </a:solidFill>
                <a:highlight>
                  <a:srgbClr val="FFFFFF"/>
                </a:highlight>
                <a:latin typeface="Helvetica Neue Light"/>
                <a:ea typeface="Helvetica Neue Light"/>
                <a:cs typeface="Helvetica Neue Light"/>
                <a:sym typeface="Helvetica Neue Light"/>
              </a:rPr>
              <a:t>Solicitar al usuario uno o más precios.</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Luego, efectuar un descuento en porcentajes (20%, 30%, etcétera) sobre los valores ingresados, y realizar una salida.</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123" name="Google Shape;123;p20"/>
          <p:cNvSpPr txBox="1"/>
          <p:nvPr/>
        </p:nvSpPr>
        <p:spPr>
          <a:xfrm>
            <a:off x="4527000"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4000">
                <a:latin typeface="Anton"/>
                <a:ea typeface="Anton"/>
                <a:cs typeface="Anton"/>
                <a:sym typeface="Anton"/>
              </a:rPr>
              <a:t>ACTIVIDAD 5</a:t>
            </a:r>
            <a:endParaRPr i="1" sz="4000">
              <a:latin typeface="Anton"/>
              <a:ea typeface="Anton"/>
              <a:cs typeface="Anton"/>
              <a:sym typeface="Anton"/>
            </a:endParaRPr>
          </a:p>
          <a:p>
            <a:pPr indent="0" lvl="0" marL="0" rtl="0" algn="ctr">
              <a:spcBef>
                <a:spcPts val="0"/>
              </a:spcBef>
              <a:spcAft>
                <a:spcPts val="0"/>
              </a:spcAft>
              <a:buNone/>
            </a:pPr>
            <a:r>
              <a:rPr i="1" lang="es-419" sz="3300">
                <a:latin typeface="Anton"/>
                <a:ea typeface="Anton"/>
                <a:cs typeface="Anton"/>
                <a:sym typeface="Anton"/>
              </a:rPr>
              <a:t>DESCUENTOS</a:t>
            </a:r>
            <a:endParaRPr i="1" sz="33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124" name="Google Shape;124;p20"/>
          <p:cNvPicPr preferRelativeResize="0"/>
          <p:nvPr/>
        </p:nvPicPr>
        <p:blipFill rotWithShape="1">
          <a:blip r:embed="rId3">
            <a:alphaModFix/>
          </a:blip>
          <a:srcRect b="0" l="0" r="0" t="0"/>
          <a:stretch/>
        </p:blipFill>
        <p:spPr>
          <a:xfrm>
            <a:off x="8310600" y="397700"/>
            <a:ext cx="726450" cy="728091"/>
          </a:xfrm>
          <a:prstGeom prst="rect">
            <a:avLst/>
          </a:prstGeom>
          <a:noFill/>
          <a:ln>
            <a:noFill/>
          </a:ln>
        </p:spPr>
      </p:pic>
      <p:pic>
        <p:nvPicPr>
          <p:cNvPr id="125" name="Google Shape;125;p20"/>
          <p:cNvPicPr preferRelativeResize="0"/>
          <p:nvPr/>
        </p:nvPicPr>
        <p:blipFill rotWithShape="1">
          <a:blip r:embed="rId4">
            <a:alphaModFix/>
          </a:blip>
          <a:srcRect b="5882" l="5415" r="4769" t="0"/>
          <a:stretch/>
        </p:blipFill>
        <p:spPr>
          <a:xfrm>
            <a:off x="0" y="0"/>
            <a:ext cx="4527000" cy="5143500"/>
          </a:xfrm>
          <a:prstGeom prst="rect">
            <a:avLst/>
          </a:prstGeom>
          <a:noFill/>
          <a:ln>
            <a:noFill/>
          </a:ln>
        </p:spPr>
      </p:pic>
      <p:grpSp>
        <p:nvGrpSpPr>
          <p:cNvPr id="126" name="Google Shape;126;p20"/>
          <p:cNvGrpSpPr/>
          <p:nvPr/>
        </p:nvGrpSpPr>
        <p:grpSpPr>
          <a:xfrm>
            <a:off x="4572000" y="3540825"/>
            <a:ext cx="4527000" cy="1108200"/>
            <a:chOff x="4402350" y="3884925"/>
            <a:chExt cx="4527000" cy="1108200"/>
          </a:xfrm>
        </p:grpSpPr>
        <p:sp>
          <p:nvSpPr>
            <p:cNvPr id="127" name="Google Shape;127;p20"/>
            <p:cNvSpPr txBox="1"/>
            <p:nvPr/>
          </p:nvSpPr>
          <p:spPr>
            <a:xfrm>
              <a:off x="4402350" y="3884925"/>
              <a:ext cx="4527000" cy="1108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2"/>
                  </a:solidFill>
                  <a:latin typeface="Didact Gothic"/>
                  <a:ea typeface="Didact Gothic"/>
                  <a:cs typeface="Didact Gothic"/>
                  <a:sym typeface="Didact Gothic"/>
                </a:rPr>
                <a:t>Notas actividad 5</a:t>
              </a:r>
              <a:endParaRPr b="1" i="1" sz="1200">
                <a:solidFill>
                  <a:schemeClr val="dk2"/>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Un descuento es la resta de un monto sobre el precio inicial. Buscamos calcular el porcentaje sobre dicho precio y restarlo, por ejemplo: si el precio es 100, el 20% es 20, entonces el descuento es 100-20 = 80</a:t>
              </a:r>
              <a:endParaRPr sz="1200">
                <a:latin typeface="Didact Gothic"/>
                <a:ea typeface="Didact Gothic"/>
                <a:cs typeface="Didact Gothic"/>
                <a:sym typeface="Didact Gothic"/>
              </a:endParaRPr>
            </a:p>
          </p:txBody>
        </p:sp>
        <p:pic>
          <p:nvPicPr>
            <p:cNvPr id="128" name="Google Shape;128;p20"/>
            <p:cNvPicPr preferRelativeResize="0"/>
            <p:nvPr/>
          </p:nvPicPr>
          <p:blipFill rotWithShape="1">
            <a:blip r:embed="rId5">
              <a:alphaModFix/>
            </a:blip>
            <a:srcRect b="11598" l="20899" r="21303" t="9174"/>
            <a:stretch/>
          </p:blipFill>
          <p:spPr>
            <a:xfrm>
              <a:off x="4447200" y="4159875"/>
              <a:ext cx="407325" cy="558300"/>
            </a:xfrm>
            <a:prstGeom prst="rect">
              <a:avLst/>
            </a:prstGeom>
            <a:noFill/>
            <a:ln>
              <a:noFill/>
            </a:ln>
          </p:spPr>
        </p:pic>
      </p:grpSp>
      <p:pic>
        <p:nvPicPr>
          <p:cNvPr id="129" name="Google Shape;129;p20"/>
          <p:cNvPicPr preferRelativeResize="0"/>
          <p:nvPr/>
        </p:nvPicPr>
        <p:blipFill>
          <a:blip r:embed="rId6">
            <a:alphaModFix/>
          </a:blip>
          <a:stretch>
            <a:fillRect/>
          </a:stretch>
        </p:blipFill>
        <p:spPr>
          <a:xfrm>
            <a:off x="7850525" y="4723625"/>
            <a:ext cx="1186526" cy="3306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3" name="Shape 763"/>
        <p:cNvGrpSpPr/>
        <p:nvPr/>
      </p:nvGrpSpPr>
      <p:grpSpPr>
        <a:xfrm>
          <a:off x="0" y="0"/>
          <a:ext cx="0" cy="0"/>
          <a:chOff x="0" y="0"/>
          <a:chExt cx="0" cy="0"/>
        </a:xfrm>
      </p:grpSpPr>
      <p:sp>
        <p:nvSpPr>
          <p:cNvPr id="764" name="Google Shape;764;p92"/>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765" name="Google Shape;765;p92"/>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7</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766" name="Google Shape;766;p92"/>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0" name="Shape 770"/>
        <p:cNvGrpSpPr/>
        <p:nvPr/>
      </p:nvGrpSpPr>
      <p:grpSpPr>
        <a:xfrm>
          <a:off x="0" y="0"/>
          <a:ext cx="0" cy="0"/>
          <a:chOff x="0" y="0"/>
          <a:chExt cx="0" cy="0"/>
        </a:xfrm>
      </p:grpSpPr>
      <p:pic>
        <p:nvPicPr>
          <p:cNvPr id="771" name="Google Shape;771;p93"/>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772" name="Google Shape;772;p93"/>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94"/>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Si no existe un valor con la clave “nombre” en el </a:t>
            </a:r>
            <a:r>
              <a:rPr lang="es-419" sz="1600">
                <a:solidFill>
                  <a:srgbClr val="8215BC"/>
                </a:solidFill>
                <a:highlight>
                  <a:schemeClr val="lt1"/>
                </a:highlight>
                <a:latin typeface="Helvetica Neue Light"/>
                <a:ea typeface="Helvetica Neue Light"/>
                <a:cs typeface="Helvetica Neue Light"/>
                <a:sym typeface="Helvetica Neue Light"/>
              </a:rPr>
              <a:t>localStorage, </a:t>
            </a:r>
            <a:r>
              <a:rPr lang="es-419" sz="1600">
                <a:solidFill>
                  <a:schemeClr val="dk1"/>
                </a:solidFill>
                <a:highlight>
                  <a:schemeClr val="lt1"/>
                </a:highlight>
                <a:latin typeface="Helvetica Neue Light"/>
                <a:ea typeface="Helvetica Neue Light"/>
                <a:cs typeface="Helvetica Neue Light"/>
                <a:sym typeface="Helvetica Neue Light"/>
              </a:rPr>
              <a:t>solicitar un nombre al usuario, y almacenarlo con dicha clave. Si existe, mostrar el nombre obtenido desde el storage con una alerta.</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778" name="Google Shape;778;p94"/>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 VISITANTE</a:t>
            </a:r>
            <a:endParaRPr i="1" sz="2600">
              <a:latin typeface="Anton"/>
              <a:ea typeface="Anton"/>
              <a:cs typeface="Anton"/>
              <a:sym typeface="Anton"/>
            </a:endParaRPr>
          </a:p>
        </p:txBody>
      </p:sp>
      <p:pic>
        <p:nvPicPr>
          <p:cNvPr id="779" name="Google Shape;779;p94"/>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780" name="Google Shape;780;p94"/>
          <p:cNvGrpSpPr/>
          <p:nvPr/>
        </p:nvGrpSpPr>
        <p:grpSpPr>
          <a:xfrm>
            <a:off x="4536900" y="3757375"/>
            <a:ext cx="4527000" cy="923400"/>
            <a:chOff x="4442550" y="4038925"/>
            <a:chExt cx="4527000" cy="923400"/>
          </a:xfrm>
        </p:grpSpPr>
        <p:sp>
          <p:nvSpPr>
            <p:cNvPr id="781" name="Google Shape;781;p94"/>
            <p:cNvSpPr txBox="1"/>
            <p:nvPr/>
          </p:nvSpPr>
          <p:spPr>
            <a:xfrm>
              <a:off x="4442550" y="4038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1</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Con localStorage almacenamos datos que pueden ser útiles en el próximo uso de la aplicación. Recordemos que al refrescar la página, el script se vuelve a interpretar.</a:t>
              </a:r>
              <a:endParaRPr sz="1200">
                <a:latin typeface="Didact Gothic"/>
                <a:ea typeface="Didact Gothic"/>
                <a:cs typeface="Didact Gothic"/>
                <a:sym typeface="Didact Gothic"/>
              </a:endParaRPr>
            </a:p>
          </p:txBody>
        </p:sp>
        <p:pic>
          <p:nvPicPr>
            <p:cNvPr id="782" name="Google Shape;782;p94"/>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783" name="Google Shape;783;p94"/>
          <p:cNvPicPr preferRelativeResize="0"/>
          <p:nvPr/>
        </p:nvPicPr>
        <p:blipFill>
          <a:blip r:embed="rId5">
            <a:alphaModFix/>
          </a:blip>
          <a:stretch>
            <a:fillRect/>
          </a:stretch>
        </p:blipFill>
        <p:spPr>
          <a:xfrm>
            <a:off x="7823650" y="4812850"/>
            <a:ext cx="1186526" cy="330675"/>
          </a:xfrm>
          <a:prstGeom prst="rect">
            <a:avLst/>
          </a:prstGeom>
          <a:noFill/>
          <a:ln>
            <a:noFill/>
          </a:ln>
        </p:spPr>
      </p:pic>
      <p:pic>
        <p:nvPicPr>
          <p:cNvPr id="784" name="Google Shape;784;p94"/>
          <p:cNvPicPr preferRelativeResize="0"/>
          <p:nvPr/>
        </p:nvPicPr>
        <p:blipFill rotWithShape="1">
          <a:blip r:embed="rId6">
            <a:alphaModFix/>
          </a:blip>
          <a:srcRect b="0" l="31436" r="0" t="0"/>
          <a:stretch/>
        </p:blipFill>
        <p:spPr>
          <a:xfrm>
            <a:off x="0" y="0"/>
            <a:ext cx="4450525" cy="51435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95"/>
          <p:cNvSpPr txBox="1"/>
          <p:nvPr/>
        </p:nvSpPr>
        <p:spPr>
          <a:xfrm>
            <a:off x="4572000" y="1070275"/>
            <a:ext cx="4376400" cy="35385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Si no existe un valor con la clave “comidas” en el </a:t>
            </a:r>
            <a:r>
              <a:rPr lang="es-419" sz="1600">
                <a:solidFill>
                  <a:srgbClr val="8215BC"/>
                </a:solidFill>
                <a:highlight>
                  <a:schemeClr val="lt1"/>
                </a:highlight>
                <a:latin typeface="Helvetica Neue Light"/>
                <a:ea typeface="Helvetica Neue Light"/>
                <a:cs typeface="Helvetica Neue Light"/>
                <a:sym typeface="Helvetica Neue Light"/>
              </a:rPr>
              <a:t>localStorage,</a:t>
            </a:r>
            <a:r>
              <a:rPr lang="es-419" sz="1600">
                <a:solidFill>
                  <a:schemeClr val="dk1"/>
                </a:solidFill>
                <a:highlight>
                  <a:schemeClr val="lt1"/>
                </a:highlight>
                <a:latin typeface="Helvetica Neue Light"/>
                <a:ea typeface="Helvetica Neue Light"/>
                <a:cs typeface="Helvetica Neue Light"/>
                <a:sym typeface="Helvetica Neue Light"/>
              </a:rPr>
              <a:t> crear un array vacío y cargarlo de forma dinámica, solicitando al usuario nombres de comida de forma consecutiva,  hasta cinco (5) veces. Luego almacenarlo con dicha clave. Si existe, recorrer el array, e informar por alerta el menú cargado.</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790" name="Google Shape;790;p95"/>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ALMACENAR EL MENÚ</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791" name="Google Shape;791;p95"/>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792" name="Google Shape;792;p95"/>
          <p:cNvGrpSpPr/>
          <p:nvPr/>
        </p:nvGrpSpPr>
        <p:grpSpPr>
          <a:xfrm>
            <a:off x="4536900" y="3691675"/>
            <a:ext cx="4527000" cy="923400"/>
            <a:chOff x="4442550" y="3973225"/>
            <a:chExt cx="4527000" cy="923400"/>
          </a:xfrm>
        </p:grpSpPr>
        <p:sp>
          <p:nvSpPr>
            <p:cNvPr id="793" name="Google Shape;793;p95"/>
            <p:cNvSpPr txBox="1"/>
            <p:nvPr/>
          </p:nvSpPr>
          <p:spPr>
            <a:xfrm>
              <a:off x="4442550" y="39732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Al almacenar un array en storage con setItem, se guarda como cadena. Por ende, es necesario usar split(“,”) al hacer getItem, para obtener lo almacenado en formato  array.</a:t>
              </a:r>
              <a:endParaRPr sz="1200">
                <a:solidFill>
                  <a:srgbClr val="8215BC"/>
                </a:solidFill>
                <a:latin typeface="Didact Gothic"/>
                <a:ea typeface="Didact Gothic"/>
                <a:cs typeface="Didact Gothic"/>
                <a:sym typeface="Didact Gothic"/>
              </a:endParaRPr>
            </a:p>
          </p:txBody>
        </p:sp>
        <p:pic>
          <p:nvPicPr>
            <p:cNvPr id="794" name="Google Shape;794;p95"/>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795" name="Google Shape;795;p95"/>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796" name="Google Shape;796;p95"/>
          <p:cNvPicPr preferRelativeResize="0"/>
          <p:nvPr/>
        </p:nvPicPr>
        <p:blipFill rotWithShape="1">
          <a:blip r:embed="rId6">
            <a:alphaModFix/>
          </a:blip>
          <a:srcRect b="0" l="0" r="37245" t="0"/>
          <a:stretch/>
        </p:blipFill>
        <p:spPr>
          <a:xfrm>
            <a:off x="0" y="0"/>
            <a:ext cx="4421000" cy="5143526"/>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96"/>
          <p:cNvSpPr txBox="1"/>
          <p:nvPr/>
        </p:nvSpPr>
        <p:spPr>
          <a:xfrm>
            <a:off x="4572000" y="1070275"/>
            <a:ext cx="4376400" cy="35385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600">
                <a:solidFill>
                  <a:schemeClr val="dk1"/>
                </a:solidFill>
                <a:highlight>
                  <a:schemeClr val="lt1"/>
                </a:highlight>
                <a:latin typeface="Helvetica Neue Light"/>
                <a:ea typeface="Helvetica Neue Light"/>
                <a:cs typeface="Helvetica Neue Light"/>
                <a:sym typeface="Helvetica Neue Light"/>
              </a:rPr>
              <a:t>Declarar un clase </a:t>
            </a:r>
            <a:r>
              <a:rPr lang="es-419" sz="1600">
                <a:solidFill>
                  <a:srgbClr val="8215BC"/>
                </a:solidFill>
                <a:highlight>
                  <a:schemeClr val="lt1"/>
                </a:highlight>
                <a:latin typeface="Helvetica Neue Light"/>
                <a:ea typeface="Helvetica Neue Light"/>
                <a:cs typeface="Helvetica Neue Light"/>
                <a:sym typeface="Helvetica Neue Light"/>
              </a:rPr>
              <a:t>Hamburgesa</a:t>
            </a:r>
            <a:r>
              <a:rPr lang="es-419" sz="1600">
                <a:solidFill>
                  <a:schemeClr val="dk1"/>
                </a:solidFill>
                <a:highlight>
                  <a:schemeClr val="lt1"/>
                </a:highlight>
                <a:latin typeface="Helvetica Neue Light"/>
                <a:ea typeface="Helvetica Neue Light"/>
                <a:cs typeface="Helvetica Neue Light"/>
                <a:sym typeface="Helvetica Neue Light"/>
              </a:rPr>
              <a:t> que permita registrar nombre de la hamburguesa, el precio, los ingredientes, y el número de combo.</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Luego instanciar al menos cinco (5) objetos usando esta clase, asociarlos a un array, y almacenarlos con la clave ‘hamburguesas’ en el </a:t>
            </a:r>
            <a:r>
              <a:rPr lang="es-419" sz="1600">
                <a:solidFill>
                  <a:srgbClr val="8215BC"/>
                </a:solidFill>
                <a:highlight>
                  <a:schemeClr val="lt1"/>
                </a:highlight>
                <a:latin typeface="Helvetica Neue Light"/>
                <a:ea typeface="Helvetica Neue Light"/>
                <a:cs typeface="Helvetica Neue Light"/>
                <a:sym typeface="Helvetica Neue Light"/>
              </a:rPr>
              <a:t>localStorage</a:t>
            </a:r>
            <a:r>
              <a:rPr lang="es-419" sz="1600">
                <a:solidFill>
                  <a:schemeClr val="dk1"/>
                </a:solidFill>
                <a:highlight>
                  <a:schemeClr val="lt1"/>
                </a:highlight>
                <a:latin typeface="Helvetica Neue Light"/>
                <a:ea typeface="Helvetica Neue Light"/>
                <a:cs typeface="Helvetica Neue Light"/>
                <a:sym typeface="Helvetica Neue Light"/>
              </a:rPr>
              <a:t>.</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802" name="Google Shape;802;p96"/>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2600">
                <a:latin typeface="Anton"/>
                <a:ea typeface="Anton"/>
                <a:cs typeface="Anton"/>
                <a:sym typeface="Anton"/>
              </a:rPr>
              <a:t>ALMACENAR HAMBURGUESA</a:t>
            </a:r>
            <a:endParaRPr i="1" sz="26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803" name="Google Shape;803;p96"/>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804" name="Google Shape;804;p96"/>
          <p:cNvGrpSpPr/>
          <p:nvPr/>
        </p:nvGrpSpPr>
        <p:grpSpPr>
          <a:xfrm>
            <a:off x="4536900" y="3767875"/>
            <a:ext cx="4527000" cy="923400"/>
            <a:chOff x="4442550" y="3744625"/>
            <a:chExt cx="4527000" cy="923400"/>
          </a:xfrm>
        </p:grpSpPr>
        <p:sp>
          <p:nvSpPr>
            <p:cNvPr id="805" name="Google Shape;805;p96"/>
            <p:cNvSpPr txBox="1"/>
            <p:nvPr/>
          </p:nvSpPr>
          <p:spPr>
            <a:xfrm>
              <a:off x="4442550" y="37446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Para almacenar un array de objeto en el storage, es necesario emplear el método </a:t>
              </a:r>
              <a:r>
                <a:rPr lang="es-419" sz="1200">
                  <a:solidFill>
                    <a:srgbClr val="8215BC"/>
                  </a:solidFill>
                  <a:latin typeface="Didact Gothic"/>
                  <a:ea typeface="Didact Gothic"/>
                  <a:cs typeface="Didact Gothic"/>
                  <a:sym typeface="Didact Gothic"/>
                </a:rPr>
                <a:t>stringify. </a:t>
              </a:r>
              <a:r>
                <a:rPr lang="es-419" sz="1200">
                  <a:solidFill>
                    <a:srgbClr val="121212"/>
                  </a:solidFill>
                  <a:latin typeface="Didact Gothic"/>
                  <a:ea typeface="Didact Gothic"/>
                  <a:cs typeface="Didact Gothic"/>
                  <a:sym typeface="Didact Gothic"/>
                </a:rPr>
                <a:t>La propiedad “ingredientes” puede ser un array de ingredientes.</a:t>
              </a:r>
              <a:endParaRPr sz="1200">
                <a:solidFill>
                  <a:srgbClr val="121212"/>
                </a:solidFill>
                <a:latin typeface="Didact Gothic"/>
                <a:ea typeface="Didact Gothic"/>
                <a:cs typeface="Didact Gothic"/>
                <a:sym typeface="Didact Gothic"/>
              </a:endParaRPr>
            </a:p>
          </p:txBody>
        </p:sp>
        <p:pic>
          <p:nvPicPr>
            <p:cNvPr id="806" name="Google Shape;806;p96"/>
            <p:cNvPicPr preferRelativeResize="0"/>
            <p:nvPr/>
          </p:nvPicPr>
          <p:blipFill rotWithShape="1">
            <a:blip r:embed="rId4">
              <a:alphaModFix/>
            </a:blip>
            <a:srcRect b="11598" l="20899" r="21303" t="9174"/>
            <a:stretch/>
          </p:blipFill>
          <p:spPr>
            <a:xfrm>
              <a:off x="4477650" y="3926475"/>
              <a:ext cx="407325" cy="558300"/>
            </a:xfrm>
            <a:prstGeom prst="rect">
              <a:avLst/>
            </a:prstGeom>
            <a:noFill/>
            <a:ln>
              <a:noFill/>
            </a:ln>
          </p:spPr>
        </p:pic>
      </p:grpSp>
      <p:pic>
        <p:nvPicPr>
          <p:cNvPr id="807" name="Google Shape;807;p96"/>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808" name="Google Shape;808;p96"/>
          <p:cNvPicPr preferRelativeResize="0"/>
          <p:nvPr/>
        </p:nvPicPr>
        <p:blipFill rotWithShape="1">
          <a:blip r:embed="rId6">
            <a:alphaModFix/>
          </a:blip>
          <a:srcRect b="0" l="21606" r="2607" t="0"/>
          <a:stretch/>
        </p:blipFill>
        <p:spPr>
          <a:xfrm>
            <a:off x="0" y="0"/>
            <a:ext cx="4419725" cy="51435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97"/>
          <p:cNvSpPr txBox="1"/>
          <p:nvPr/>
        </p:nvSpPr>
        <p:spPr>
          <a:xfrm>
            <a:off x="4572000" y="1039475"/>
            <a:ext cx="4376400" cy="2957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Obtener desde el </a:t>
            </a:r>
            <a:r>
              <a:rPr lang="es-419">
                <a:solidFill>
                  <a:srgbClr val="8215BC"/>
                </a:solidFill>
                <a:highlight>
                  <a:schemeClr val="lt1"/>
                </a:highlight>
                <a:latin typeface="Helvetica Neue Light"/>
                <a:ea typeface="Helvetica Neue Light"/>
                <a:cs typeface="Helvetica Neue Light"/>
                <a:sym typeface="Helvetica Neue Light"/>
              </a:rPr>
              <a:t>localStorage</a:t>
            </a:r>
            <a:r>
              <a:rPr lang="es-419">
                <a:solidFill>
                  <a:schemeClr val="dk1"/>
                </a:solidFill>
                <a:highlight>
                  <a:schemeClr val="lt1"/>
                </a:highlight>
                <a:latin typeface="Helvetica Neue Light"/>
                <a:ea typeface="Helvetica Neue Light"/>
                <a:cs typeface="Helvetica Neue Light"/>
                <a:sym typeface="Helvetica Neue Light"/>
              </a:rPr>
              <a:t> el array de objetos almacenado durante la actividad 3, con la clave ‘hamburguesas’. Recorrer el array generando un listado con el detalle de cada hamburguesa, asociando un número de selección en función de la posición.</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Por último, capturar una entrada con la selección del usuario, confirmando la información del producto escogido.</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814" name="Google Shape;814;p97"/>
          <p:cNvSpPr txBox="1"/>
          <p:nvPr/>
        </p:nvSpPr>
        <p:spPr>
          <a:xfrm>
            <a:off x="4572000" y="92400"/>
            <a:ext cx="3783600" cy="103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2600">
                <a:latin typeface="Anton"/>
                <a:ea typeface="Anton"/>
                <a:cs typeface="Anton"/>
                <a:sym typeface="Anton"/>
              </a:rPr>
              <a:t>COMPRAR HAMBURGUESA</a:t>
            </a:r>
            <a:endParaRPr i="1" sz="26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815" name="Google Shape;815;p97"/>
          <p:cNvPicPr preferRelativeResize="0"/>
          <p:nvPr/>
        </p:nvPicPr>
        <p:blipFill rotWithShape="1">
          <a:blip r:embed="rId3">
            <a:alphaModFix/>
          </a:blip>
          <a:srcRect b="0" l="0" r="0" t="0"/>
          <a:stretch/>
        </p:blipFill>
        <p:spPr>
          <a:xfrm>
            <a:off x="8283725" y="245100"/>
            <a:ext cx="726450" cy="728091"/>
          </a:xfrm>
          <a:prstGeom prst="rect">
            <a:avLst/>
          </a:prstGeom>
          <a:noFill/>
          <a:ln>
            <a:noFill/>
          </a:ln>
        </p:spPr>
      </p:pic>
      <p:grpSp>
        <p:nvGrpSpPr>
          <p:cNvPr id="816" name="Google Shape;816;p97"/>
          <p:cNvGrpSpPr/>
          <p:nvPr/>
        </p:nvGrpSpPr>
        <p:grpSpPr>
          <a:xfrm>
            <a:off x="4536900" y="3996475"/>
            <a:ext cx="4527000" cy="923400"/>
            <a:chOff x="4442550" y="3973225"/>
            <a:chExt cx="4527000" cy="923400"/>
          </a:xfrm>
        </p:grpSpPr>
        <p:sp>
          <p:nvSpPr>
            <p:cNvPr id="817" name="Google Shape;817;p97"/>
            <p:cNvSpPr txBox="1"/>
            <p:nvPr/>
          </p:nvSpPr>
          <p:spPr>
            <a:xfrm>
              <a:off x="4442550" y="39732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Para obtener un array de objeto desde el storage, es necesario emplear el método </a:t>
              </a:r>
              <a:r>
                <a:rPr lang="es-419" sz="1200">
                  <a:solidFill>
                    <a:srgbClr val="8215BC"/>
                  </a:solidFill>
                  <a:latin typeface="Didact Gothic"/>
                  <a:ea typeface="Didact Gothic"/>
                  <a:cs typeface="Didact Gothic"/>
                  <a:sym typeface="Didact Gothic"/>
                </a:rPr>
                <a:t>parse. </a:t>
              </a:r>
              <a:r>
                <a:rPr lang="es-419" sz="1200">
                  <a:solidFill>
                    <a:srgbClr val="121212"/>
                  </a:solidFill>
                  <a:latin typeface="Didact Gothic"/>
                  <a:ea typeface="Didact Gothic"/>
                  <a:cs typeface="Didact Gothic"/>
                  <a:sym typeface="Didact Gothic"/>
                </a:rPr>
                <a:t>Se recomienda emplear un for con índice para determinar el número de selección. </a:t>
              </a:r>
              <a:endParaRPr sz="1200">
                <a:solidFill>
                  <a:srgbClr val="121212"/>
                </a:solidFill>
                <a:latin typeface="Didact Gothic"/>
                <a:ea typeface="Didact Gothic"/>
                <a:cs typeface="Didact Gothic"/>
                <a:sym typeface="Didact Gothic"/>
              </a:endParaRPr>
            </a:p>
          </p:txBody>
        </p:sp>
        <p:pic>
          <p:nvPicPr>
            <p:cNvPr id="818" name="Google Shape;818;p97"/>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819" name="Google Shape;819;p97"/>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820" name="Google Shape;820;p97"/>
          <p:cNvPicPr preferRelativeResize="0"/>
          <p:nvPr/>
        </p:nvPicPr>
        <p:blipFill rotWithShape="1">
          <a:blip r:embed="rId6">
            <a:alphaModFix/>
          </a:blip>
          <a:srcRect b="0" l="25267" r="0" t="0"/>
          <a:stretch/>
        </p:blipFill>
        <p:spPr>
          <a:xfrm>
            <a:off x="0" y="0"/>
            <a:ext cx="4465225" cy="51435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98"/>
          <p:cNvSpPr txBox="1"/>
          <p:nvPr/>
        </p:nvSpPr>
        <p:spPr>
          <a:xfrm>
            <a:off x="4572000" y="1070275"/>
            <a:ext cx="4376400" cy="35385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Obtener desde el </a:t>
            </a:r>
            <a:r>
              <a:rPr lang="es-419">
                <a:solidFill>
                  <a:srgbClr val="8215BC"/>
                </a:solidFill>
                <a:highlight>
                  <a:schemeClr val="lt1"/>
                </a:highlight>
                <a:latin typeface="Helvetica Neue Light"/>
                <a:ea typeface="Helvetica Neue Light"/>
                <a:cs typeface="Helvetica Neue Light"/>
                <a:sym typeface="Helvetica Neue Light"/>
              </a:rPr>
              <a:t>localStorage</a:t>
            </a:r>
            <a:r>
              <a:rPr lang="es-419">
                <a:solidFill>
                  <a:schemeClr val="dk1"/>
                </a:solidFill>
                <a:highlight>
                  <a:schemeClr val="lt1"/>
                </a:highlight>
                <a:latin typeface="Helvetica Neue Light"/>
                <a:ea typeface="Helvetica Neue Light"/>
                <a:cs typeface="Helvetica Neue Light"/>
                <a:sym typeface="Helvetica Neue Light"/>
              </a:rPr>
              <a:t> el array de objetos almacenado durante la actividad 3, con la clave ‘hamburguesas’. Recorrer el array , aumentando en un 30% el precio de cada producto. Por último, volver a almacenar el array modificado en el localStorage con la misma clave.</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826" name="Google Shape;826;p98"/>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2600">
                <a:latin typeface="Anton"/>
                <a:ea typeface="Anton"/>
                <a:cs typeface="Anton"/>
                <a:sym typeface="Anton"/>
              </a:rPr>
              <a:t>AUMENTAR PRECIOS</a:t>
            </a:r>
            <a:endParaRPr i="1" sz="26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827" name="Google Shape;827;p98"/>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828" name="Google Shape;828;p98"/>
          <p:cNvGrpSpPr/>
          <p:nvPr/>
        </p:nvGrpSpPr>
        <p:grpSpPr>
          <a:xfrm>
            <a:off x="4536900" y="3691675"/>
            <a:ext cx="4527000" cy="877200"/>
            <a:chOff x="4442550" y="3668425"/>
            <a:chExt cx="4527000" cy="877200"/>
          </a:xfrm>
        </p:grpSpPr>
        <p:sp>
          <p:nvSpPr>
            <p:cNvPr id="829" name="Google Shape;829;p98"/>
            <p:cNvSpPr txBox="1"/>
            <p:nvPr/>
          </p:nvSpPr>
          <p:spPr>
            <a:xfrm>
              <a:off x="4442550" y="36684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Para actualizar algo almacenado en storage, se sobrescribe el valor usando la misma clave.</a:t>
              </a:r>
              <a:r>
                <a:rPr lang="es-419" sz="1100">
                  <a:solidFill>
                    <a:srgbClr val="8215BC"/>
                  </a:solidFill>
                  <a:latin typeface="Didact Gothic"/>
                  <a:ea typeface="Didact Gothic"/>
                  <a:cs typeface="Didact Gothic"/>
                  <a:sym typeface="Didact Gothic"/>
                </a:rPr>
                <a:t> </a:t>
              </a:r>
              <a:r>
                <a:rPr lang="es-419" sz="1100">
                  <a:solidFill>
                    <a:srgbClr val="121212"/>
                  </a:solidFill>
                  <a:latin typeface="Didact Gothic"/>
                  <a:ea typeface="Didact Gothic"/>
                  <a:cs typeface="Didact Gothic"/>
                  <a:sym typeface="Didact Gothic"/>
                </a:rPr>
                <a:t>Se recomienda añadir un método de clase para aumentar cierto porcentaje todas las hamburguesas.</a:t>
              </a:r>
              <a:endParaRPr sz="1100">
                <a:solidFill>
                  <a:srgbClr val="121212"/>
                </a:solidFill>
                <a:latin typeface="Didact Gothic"/>
                <a:ea typeface="Didact Gothic"/>
                <a:cs typeface="Didact Gothic"/>
                <a:sym typeface="Didact Gothic"/>
              </a:endParaRPr>
            </a:p>
          </p:txBody>
        </p:sp>
        <p:pic>
          <p:nvPicPr>
            <p:cNvPr id="830" name="Google Shape;830;p98"/>
            <p:cNvPicPr preferRelativeResize="0"/>
            <p:nvPr/>
          </p:nvPicPr>
          <p:blipFill rotWithShape="1">
            <a:blip r:embed="rId4">
              <a:alphaModFix/>
            </a:blip>
            <a:srcRect b="11598" l="20899" r="21303" t="9174"/>
            <a:stretch/>
          </p:blipFill>
          <p:spPr>
            <a:xfrm>
              <a:off x="4477650" y="3926475"/>
              <a:ext cx="407325" cy="558300"/>
            </a:xfrm>
            <a:prstGeom prst="rect">
              <a:avLst/>
            </a:prstGeom>
            <a:noFill/>
            <a:ln>
              <a:noFill/>
            </a:ln>
          </p:spPr>
        </p:pic>
      </p:grpSp>
      <p:pic>
        <p:nvPicPr>
          <p:cNvPr id="831" name="Google Shape;831;p98"/>
          <p:cNvPicPr preferRelativeResize="0"/>
          <p:nvPr/>
        </p:nvPicPr>
        <p:blipFill>
          <a:blip r:embed="rId5">
            <a:alphaModFix/>
          </a:blip>
          <a:stretch>
            <a:fillRect/>
          </a:stretch>
        </p:blipFill>
        <p:spPr>
          <a:xfrm>
            <a:off x="7823650" y="4735825"/>
            <a:ext cx="1186526" cy="330675"/>
          </a:xfrm>
          <a:prstGeom prst="rect">
            <a:avLst/>
          </a:prstGeom>
          <a:noFill/>
          <a:ln>
            <a:noFill/>
          </a:ln>
        </p:spPr>
      </p:pic>
      <p:pic>
        <p:nvPicPr>
          <p:cNvPr id="832" name="Google Shape;832;p98"/>
          <p:cNvPicPr preferRelativeResize="0"/>
          <p:nvPr/>
        </p:nvPicPr>
        <p:blipFill rotWithShape="1">
          <a:blip r:embed="rId6">
            <a:alphaModFix/>
          </a:blip>
          <a:srcRect b="0" l="31168" r="3681" t="0"/>
          <a:stretch/>
        </p:blipFill>
        <p:spPr>
          <a:xfrm>
            <a:off x="0" y="0"/>
            <a:ext cx="4376400" cy="48833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6" name="Shape 836"/>
        <p:cNvGrpSpPr/>
        <p:nvPr/>
      </p:nvGrpSpPr>
      <p:grpSpPr>
        <a:xfrm>
          <a:off x="0" y="0"/>
          <a:ext cx="0" cy="0"/>
          <a:chOff x="0" y="0"/>
          <a:chExt cx="0" cy="0"/>
        </a:xfrm>
      </p:grpSpPr>
      <p:pic>
        <p:nvPicPr>
          <p:cNvPr id="837" name="Google Shape;837;p99"/>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838" name="Google Shape;838;p99"/>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42" name="Shape 842"/>
        <p:cNvGrpSpPr/>
        <p:nvPr/>
      </p:nvGrpSpPr>
      <p:grpSpPr>
        <a:xfrm>
          <a:off x="0" y="0"/>
          <a:ext cx="0" cy="0"/>
          <a:chOff x="0" y="0"/>
          <a:chExt cx="0" cy="0"/>
        </a:xfrm>
      </p:grpSpPr>
      <p:sp>
        <p:nvSpPr>
          <p:cNvPr id="843" name="Google Shape;843;p100"/>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844" name="Google Shape;844;p100"/>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845" name="Google Shape;845;p100"/>
          <p:cNvSpPr txBox="1"/>
          <p:nvPr/>
        </p:nvSpPr>
        <p:spPr>
          <a:xfrm>
            <a:off x="631650" y="1186525"/>
            <a:ext cx="7880700" cy="1987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usuario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localStorage</a:t>
            </a:r>
            <a:r>
              <a:rPr lang="es-419">
                <a:solidFill>
                  <a:srgbClr val="F6F6F4"/>
                </a:solidFill>
                <a:latin typeface="Courier New"/>
                <a:ea typeface="Courier New"/>
                <a:cs typeface="Courier New"/>
                <a:sym typeface="Courier New"/>
              </a:rPr>
              <a:t>.</a:t>
            </a:r>
            <a:r>
              <a:rPr lang="es-419">
                <a:solidFill>
                  <a:srgbClr val="62E884"/>
                </a:solidFill>
                <a:latin typeface="Courier New"/>
                <a:ea typeface="Courier New"/>
                <a:cs typeface="Courier New"/>
                <a:sym typeface="Courier New"/>
              </a:rPr>
              <a:t>getItem</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nombre</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286C4"/>
                </a:solidFill>
                <a:latin typeface="Courier New"/>
                <a:ea typeface="Courier New"/>
                <a:cs typeface="Courier New"/>
                <a:sym typeface="Courier New"/>
              </a:rPr>
              <a:t>if</a:t>
            </a:r>
            <a:r>
              <a:rPr lang="es-419">
                <a:solidFill>
                  <a:srgbClr val="F6F6F4"/>
                </a:solidFill>
                <a:latin typeface="Courier New"/>
                <a:ea typeface="Courier New"/>
                <a:cs typeface="Courier New"/>
                <a:sym typeface="Courier New"/>
              </a:rPr>
              <a:t> (usuario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null</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localStorage</a:t>
            </a:r>
            <a:r>
              <a:rPr lang="es-419">
                <a:solidFill>
                  <a:srgbClr val="F6F6F4"/>
                </a:solidFill>
                <a:latin typeface="Courier New"/>
                <a:ea typeface="Courier New"/>
                <a:cs typeface="Courier New"/>
                <a:sym typeface="Courier New"/>
              </a:rPr>
              <a:t>.</a:t>
            </a:r>
            <a:r>
              <a:rPr lang="es-419">
                <a:solidFill>
                  <a:srgbClr val="62E884"/>
                </a:solidFill>
                <a:latin typeface="Courier New"/>
                <a:ea typeface="Courier New"/>
                <a:cs typeface="Courier New"/>
                <a:sym typeface="Courier New"/>
              </a:rPr>
              <a:t>setItem</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nombre</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97E1F1"/>
                </a:solidFill>
                <a:latin typeface="Courier New"/>
                <a:ea typeface="Courier New"/>
                <a:cs typeface="Courier New"/>
                <a:sym typeface="Courier New"/>
              </a:rPr>
              <a:t>prompt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INGRESAR NOMBRE</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else</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a:t>
            </a:r>
            <a:r>
              <a:rPr lang="es-419">
                <a:solidFill>
                  <a:srgbClr val="97E1F1"/>
                </a:solidFill>
                <a:latin typeface="Courier New"/>
                <a:ea typeface="Courier New"/>
                <a:cs typeface="Courier New"/>
                <a:sym typeface="Courier New"/>
              </a:rPr>
              <a:t>alert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EL NOMBRE ES </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usuario);</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846" name="Google Shape;846;p100"/>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50" name="Shape 850"/>
        <p:cNvGrpSpPr/>
        <p:nvPr/>
      </p:nvGrpSpPr>
      <p:grpSpPr>
        <a:xfrm>
          <a:off x="0" y="0"/>
          <a:ext cx="0" cy="0"/>
          <a:chOff x="0" y="0"/>
          <a:chExt cx="0" cy="0"/>
        </a:xfrm>
      </p:grpSpPr>
      <p:sp>
        <p:nvSpPr>
          <p:cNvPr id="851" name="Google Shape;851;p101"/>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852" name="Google Shape;852;p101"/>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853" name="Google Shape;853;p101"/>
          <p:cNvSpPr txBox="1"/>
          <p:nvPr/>
        </p:nvSpPr>
        <p:spPr>
          <a:xfrm>
            <a:off x="631650" y="1032750"/>
            <a:ext cx="7880700" cy="4110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comidas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localStorage</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getItem</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comidas</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if</a:t>
            </a:r>
            <a:r>
              <a:rPr lang="es-419" sz="1200">
                <a:solidFill>
                  <a:srgbClr val="F6F6F4"/>
                </a:solidFill>
                <a:latin typeface="Courier New"/>
                <a:ea typeface="Courier New"/>
                <a:cs typeface="Courier New"/>
                <a:sym typeface="Courier New"/>
              </a:rPr>
              <a:t> (comidas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null</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menu</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for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0</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&lt;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5</a:t>
            </a:r>
            <a:r>
              <a:rPr lang="es-419" sz="1200">
                <a:solidFill>
                  <a:srgbClr val="F6F6F4"/>
                </a:solidFill>
                <a:latin typeface="Courier New"/>
                <a:ea typeface="Courier New"/>
                <a:cs typeface="Courier New"/>
                <a:sym typeface="Courier New"/>
              </a:rPr>
              <a:t>; index</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menu</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push</a:t>
            </a:r>
            <a:r>
              <a:rPr lang="es-419" sz="1200">
                <a:solidFill>
                  <a:srgbClr val="F6F6F4"/>
                </a:solidFill>
                <a:latin typeface="Courier New"/>
                <a:ea typeface="Courier New"/>
                <a:cs typeface="Courier New"/>
                <a:sym typeface="Courier New"/>
              </a:rPr>
              <a:t>(</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INGRESAR COMIDA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localStorage</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setItem</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comidas</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menu</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else</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menu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arrayComidas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comidas.</a:t>
            </a:r>
            <a:r>
              <a:rPr lang="es-419" sz="1200">
                <a:solidFill>
                  <a:srgbClr val="62E884"/>
                </a:solidFill>
                <a:latin typeface="Courier New"/>
                <a:ea typeface="Courier New"/>
                <a:cs typeface="Courier New"/>
                <a:sym typeface="Courier New"/>
              </a:rPr>
              <a:t>split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for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nombreComida</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of</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arrayComidas</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menu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nombreComida</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286C4"/>
                </a:solidFill>
                <a:latin typeface="Courier New"/>
                <a:ea typeface="Courier New"/>
                <a:cs typeface="Courier New"/>
                <a:sym typeface="Courier New"/>
              </a:rPr>
              <a:t>\n</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(menu);</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854" name="Google Shape;854;p101"/>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3" name="Shape 133"/>
        <p:cNvGrpSpPr/>
        <p:nvPr/>
      </p:nvGrpSpPr>
      <p:grpSpPr>
        <a:xfrm>
          <a:off x="0" y="0"/>
          <a:ext cx="0" cy="0"/>
          <a:chOff x="0" y="0"/>
          <a:chExt cx="0" cy="0"/>
        </a:xfrm>
      </p:grpSpPr>
      <p:pic>
        <p:nvPicPr>
          <p:cNvPr id="134" name="Google Shape;134;p21"/>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35" name="Google Shape;135;p21"/>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58" name="Shape 858"/>
        <p:cNvGrpSpPr/>
        <p:nvPr/>
      </p:nvGrpSpPr>
      <p:grpSpPr>
        <a:xfrm>
          <a:off x="0" y="0"/>
          <a:ext cx="0" cy="0"/>
          <a:chOff x="0" y="0"/>
          <a:chExt cx="0" cy="0"/>
        </a:xfrm>
      </p:grpSpPr>
      <p:sp>
        <p:nvSpPr>
          <p:cNvPr id="859" name="Google Shape;859;p102"/>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860" name="Google Shape;860;p102"/>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861" name="Google Shape;861;p102"/>
          <p:cNvSpPr txBox="1"/>
          <p:nvPr/>
        </p:nvSpPr>
        <p:spPr>
          <a:xfrm>
            <a:off x="631650" y="1032750"/>
            <a:ext cx="7880700" cy="3742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class</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constructor</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nombre</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precio</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ingredientes</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combo</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.nombre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nombre</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.precio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parseFloat</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precio</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.ingredientes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ingredientes</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.combo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parseInt</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combo</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push</a:t>
            </a:r>
            <a:r>
              <a:rPr lang="es-419" sz="1100">
                <a:solidFill>
                  <a:srgbClr val="F6F6F4"/>
                </a:solidFill>
                <a:latin typeface="Courier New"/>
                <a:ea typeface="Courier New"/>
                <a:cs typeface="Courier New"/>
                <a:sym typeface="Courier New"/>
              </a:rPr>
              <a:t>(</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Krusty Burger</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150</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Carne</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Queso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1</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push</a:t>
            </a:r>
            <a:r>
              <a:rPr lang="es-419" sz="1100">
                <a:solidFill>
                  <a:srgbClr val="F6F6F4"/>
                </a:solidFill>
                <a:latin typeface="Courier New"/>
                <a:ea typeface="Courier New"/>
                <a:cs typeface="Courier New"/>
                <a:sym typeface="Courier New"/>
              </a:rPr>
              <a:t>(</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Krusty Doble</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250</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Carne</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Queso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Panceta</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0</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push</a:t>
            </a:r>
            <a:r>
              <a:rPr lang="es-419" sz="1100">
                <a:solidFill>
                  <a:srgbClr val="F6F6F4"/>
                </a:solidFill>
                <a:latin typeface="Courier New"/>
                <a:ea typeface="Courier New"/>
                <a:cs typeface="Courier New"/>
                <a:sym typeface="Courier New"/>
              </a:rPr>
              <a:t>(</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Krusty Pollo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150</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Pollo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Queso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2</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push</a:t>
            </a:r>
            <a:r>
              <a:rPr lang="es-419" sz="1100">
                <a:solidFill>
                  <a:srgbClr val="F6F6F4"/>
                </a:solidFill>
                <a:latin typeface="Courier New"/>
                <a:ea typeface="Courier New"/>
                <a:cs typeface="Courier New"/>
                <a:sym typeface="Courier New"/>
              </a:rPr>
              <a:t>(</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Super Krusty</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150</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Carne</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Queso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huevo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5</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push</a:t>
            </a:r>
            <a:r>
              <a:rPr lang="es-419" sz="1100">
                <a:solidFill>
                  <a:srgbClr val="F6F6F4"/>
                </a:solidFill>
                <a:latin typeface="Courier New"/>
                <a:ea typeface="Courier New"/>
                <a:cs typeface="Courier New"/>
                <a:sym typeface="Courier New"/>
              </a:rPr>
              <a:t>(</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Krusty Vegan</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150</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Espinaca</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Soja</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7</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localStorage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setItem</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hamburgesas</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JSON</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stringify</a:t>
            </a:r>
            <a:r>
              <a:rPr lang="es-419" sz="1100">
                <a:solidFill>
                  <a:srgbClr val="F6F6F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862" name="Google Shape;862;p102"/>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66" name="Shape 866"/>
        <p:cNvGrpSpPr/>
        <p:nvPr/>
      </p:nvGrpSpPr>
      <p:grpSpPr>
        <a:xfrm>
          <a:off x="0" y="0"/>
          <a:ext cx="0" cy="0"/>
          <a:chOff x="0" y="0"/>
          <a:chExt cx="0" cy="0"/>
        </a:xfrm>
      </p:grpSpPr>
      <p:sp>
        <p:nvSpPr>
          <p:cNvPr id="867" name="Google Shape;867;p103"/>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868" name="Google Shape;868;p103"/>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869" name="Google Shape;869;p103"/>
          <p:cNvSpPr txBox="1"/>
          <p:nvPr/>
        </p:nvSpPr>
        <p:spPr>
          <a:xfrm>
            <a:off x="90425" y="1032750"/>
            <a:ext cx="9010800" cy="3624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almacenadas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localStorage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getItem</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hamburgesas</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if</a:t>
            </a:r>
            <a:r>
              <a:rPr lang="es-419" sz="1100">
                <a:solidFill>
                  <a:srgbClr val="F6F6F4"/>
                </a:solidFill>
                <a:latin typeface="Courier New"/>
                <a:ea typeface="Courier New"/>
                <a:cs typeface="Courier New"/>
                <a:sym typeface="Courier New"/>
              </a:rPr>
              <a:t> (almacenadas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null</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array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JSON</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parse</a:t>
            </a:r>
            <a:r>
              <a:rPr lang="es-419" sz="1100">
                <a:solidFill>
                  <a:srgbClr val="F6F6F4"/>
                </a:solidFill>
                <a:latin typeface="Courier New"/>
                <a:ea typeface="Courier New"/>
                <a:cs typeface="Courier New"/>
                <a:sym typeface="Courier New"/>
              </a:rPr>
              <a:t>(almacenadas);</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salida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SELECCIONAR HAMBURGUESA </a:t>
            </a:r>
            <a:r>
              <a:rPr lang="es-419" sz="1100">
                <a:solidFill>
                  <a:srgbClr val="F286C4"/>
                </a:solidFill>
                <a:latin typeface="Courier New"/>
                <a:ea typeface="Courier New"/>
                <a:cs typeface="Courier New"/>
                <a:sym typeface="Courier New"/>
              </a:rPr>
              <a:t>\n</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for</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index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0</a:t>
            </a:r>
            <a:r>
              <a:rPr lang="es-419" sz="1100">
                <a:solidFill>
                  <a:srgbClr val="F6F6F4"/>
                </a:solidFill>
                <a:latin typeface="Courier New"/>
                <a:ea typeface="Courier New"/>
                <a:cs typeface="Courier New"/>
                <a:sym typeface="Courier New"/>
              </a:rPr>
              <a:t>; index </a:t>
            </a:r>
            <a:r>
              <a:rPr lang="es-419" sz="1100">
                <a:solidFill>
                  <a:srgbClr val="F286C4"/>
                </a:solidFill>
                <a:latin typeface="Courier New"/>
                <a:ea typeface="Courier New"/>
                <a:cs typeface="Courier New"/>
                <a:sym typeface="Courier New"/>
              </a:rPr>
              <a:t>&lt;</a:t>
            </a:r>
            <a:r>
              <a:rPr lang="es-419" sz="1100">
                <a:solidFill>
                  <a:srgbClr val="F6F6F4"/>
                </a:solidFill>
                <a:latin typeface="Courier New"/>
                <a:ea typeface="Courier New"/>
                <a:cs typeface="Courier New"/>
                <a:sym typeface="Courier New"/>
              </a:rPr>
              <a:t> array.length; index</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salida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index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-&gt;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array[index].nombre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array[index].ingredientes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array[index].precio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F286C4"/>
                </a:solidFill>
                <a:latin typeface="Courier New"/>
                <a:ea typeface="Courier New"/>
                <a:cs typeface="Courier New"/>
                <a:sym typeface="Courier New"/>
              </a:rPr>
              <a:t>\n</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alert</a:t>
            </a:r>
            <a:r>
              <a:rPr lang="es-419" sz="1100">
                <a:solidFill>
                  <a:srgbClr val="F6F6F4"/>
                </a:solidFill>
                <a:latin typeface="Courier New"/>
                <a:ea typeface="Courier New"/>
                <a:cs typeface="Courier New"/>
                <a:sym typeface="Courier New"/>
              </a:rPr>
              <a:t>(salida);</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eleccion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parseInt</a:t>
            </a:r>
            <a:r>
              <a:rPr lang="es-419" sz="1100">
                <a:solidFill>
                  <a:srgbClr val="F6F6F4"/>
                </a:solidFill>
                <a:latin typeface="Courier New"/>
                <a:ea typeface="Courier New"/>
                <a:cs typeface="Courier New"/>
                <a:sym typeface="Courier New"/>
              </a:rPr>
              <a:t>(</a:t>
            </a:r>
            <a:r>
              <a:rPr lang="es-419" sz="1100">
                <a:solidFill>
                  <a:srgbClr val="97E1F1"/>
                </a:solidFill>
                <a:latin typeface="Courier New"/>
                <a:ea typeface="Courier New"/>
                <a:cs typeface="Courier New"/>
                <a:sym typeface="Courier New"/>
              </a:rPr>
              <a:t>prompt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INGRESAR HAMBURGUESA</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if</a:t>
            </a:r>
            <a:r>
              <a:rPr lang="es-419" sz="1100">
                <a:solidFill>
                  <a:srgbClr val="F6F6F4"/>
                </a:solidFill>
                <a:latin typeface="Courier New"/>
                <a:ea typeface="Courier New"/>
                <a:cs typeface="Courier New"/>
                <a:sym typeface="Courier New"/>
              </a:rPr>
              <a:t> ((eleccion </a:t>
            </a:r>
            <a:r>
              <a:rPr lang="es-419" sz="1100">
                <a:solidFill>
                  <a:srgbClr val="F286C4"/>
                </a:solidFill>
                <a:latin typeface="Courier New"/>
                <a:ea typeface="Courier New"/>
                <a:cs typeface="Courier New"/>
                <a:sym typeface="Courier New"/>
              </a:rPr>
              <a:t>&gt;=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0</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&amp;&amp;</a:t>
            </a:r>
            <a:r>
              <a:rPr lang="es-419" sz="1100">
                <a:solidFill>
                  <a:srgbClr val="F6F6F4"/>
                </a:solidFill>
                <a:latin typeface="Courier New"/>
                <a:ea typeface="Courier New"/>
                <a:cs typeface="Courier New"/>
                <a:sym typeface="Courier New"/>
              </a:rPr>
              <a:t> (eleccion </a:t>
            </a:r>
            <a:r>
              <a:rPr lang="es-419" sz="1100">
                <a:solidFill>
                  <a:srgbClr val="F286C4"/>
                </a:solidFill>
                <a:latin typeface="Courier New"/>
                <a:ea typeface="Courier New"/>
                <a:cs typeface="Courier New"/>
                <a:sym typeface="Courier New"/>
              </a:rPr>
              <a:t>&lt;</a:t>
            </a:r>
            <a:r>
              <a:rPr lang="es-419" sz="1100">
                <a:solidFill>
                  <a:srgbClr val="F6F6F4"/>
                </a:solidFill>
                <a:latin typeface="Courier New"/>
                <a:ea typeface="Courier New"/>
                <a:cs typeface="Courier New"/>
                <a:sym typeface="Courier New"/>
              </a:rPr>
              <a:t> array.length))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alert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HAMBURGUESA SELECCIONADA </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array[eleccion].nombre)</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 </a:t>
            </a:r>
            <a:r>
              <a:rPr lang="es-419" sz="1100">
                <a:solidFill>
                  <a:srgbClr val="F286C4"/>
                </a:solidFill>
                <a:latin typeface="Courier New"/>
                <a:ea typeface="Courier New"/>
                <a:cs typeface="Courier New"/>
                <a:sym typeface="Courier New"/>
              </a:rPr>
              <a:t>else</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alert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ERROR DE SELECCION</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870" name="Google Shape;870;p103"/>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74" name="Shape 874"/>
        <p:cNvGrpSpPr/>
        <p:nvPr/>
      </p:nvGrpSpPr>
      <p:grpSpPr>
        <a:xfrm>
          <a:off x="0" y="0"/>
          <a:ext cx="0" cy="0"/>
          <a:chOff x="0" y="0"/>
          <a:chExt cx="0" cy="0"/>
        </a:xfrm>
      </p:grpSpPr>
      <p:sp>
        <p:nvSpPr>
          <p:cNvPr id="875" name="Google Shape;875;p104"/>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876" name="Google Shape;876;p104"/>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877" name="Google Shape;877;p104"/>
          <p:cNvSpPr txBox="1"/>
          <p:nvPr/>
        </p:nvSpPr>
        <p:spPr>
          <a:xfrm>
            <a:off x="631650" y="1294150"/>
            <a:ext cx="7880700" cy="1703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guardadas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localStorage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getItem</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hamburgesas</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if</a:t>
            </a:r>
            <a:r>
              <a:rPr lang="es-419" sz="1100">
                <a:solidFill>
                  <a:srgbClr val="F6F6F4"/>
                </a:solidFill>
                <a:latin typeface="Courier New"/>
                <a:ea typeface="Courier New"/>
                <a:cs typeface="Courier New"/>
                <a:sym typeface="Courier New"/>
              </a:rPr>
              <a:t> (guardadas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null</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array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JSON</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parse</a:t>
            </a:r>
            <a:r>
              <a:rPr lang="es-419" sz="1100">
                <a:solidFill>
                  <a:srgbClr val="F6F6F4"/>
                </a:solidFill>
                <a:latin typeface="Courier New"/>
                <a:ea typeface="Courier New"/>
                <a:cs typeface="Courier New"/>
                <a:sym typeface="Courier New"/>
              </a:rPr>
              <a:t>(guardadas);</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array.</a:t>
            </a:r>
            <a:r>
              <a:rPr lang="es-419" sz="1100">
                <a:solidFill>
                  <a:srgbClr val="62E884"/>
                </a:solidFill>
                <a:latin typeface="Courier New"/>
                <a:ea typeface="Courier New"/>
                <a:cs typeface="Courier New"/>
                <a:sym typeface="Courier New"/>
              </a:rPr>
              <a:t>forEach</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=&gt;</a:t>
            </a:r>
            <a:r>
              <a:rPr lang="es-419" sz="1100">
                <a:solidFill>
                  <a:srgbClr val="F6F6F4"/>
                </a:solidFill>
                <a:latin typeface="Courier New"/>
                <a:ea typeface="Courier New"/>
                <a:cs typeface="Courier New"/>
                <a:sym typeface="Courier New"/>
              </a:rPr>
              <a:t> { </a:t>
            </a:r>
            <a:r>
              <a:rPr i="1" lang="es-419" sz="1100">
                <a:solidFill>
                  <a:srgbClr val="FFB86C"/>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.precio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.precio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0.3</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localStorage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setItem</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hamburgesas</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JSON</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stringify</a:t>
            </a:r>
            <a:r>
              <a:rPr lang="es-419" sz="1100">
                <a:solidFill>
                  <a:srgbClr val="F6F6F4"/>
                </a:solidFill>
                <a:latin typeface="Courier New"/>
                <a:ea typeface="Courier New"/>
                <a:cs typeface="Courier New"/>
                <a:sym typeface="Courier New"/>
              </a:rPr>
              <a:t>(array));</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878" name="Google Shape;878;p104"/>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2" name="Shape 882"/>
        <p:cNvGrpSpPr/>
        <p:nvPr/>
      </p:nvGrpSpPr>
      <p:grpSpPr>
        <a:xfrm>
          <a:off x="0" y="0"/>
          <a:ext cx="0" cy="0"/>
          <a:chOff x="0" y="0"/>
          <a:chExt cx="0" cy="0"/>
        </a:xfrm>
      </p:grpSpPr>
      <p:sp>
        <p:nvSpPr>
          <p:cNvPr id="883" name="Google Shape;883;p105"/>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884" name="Google Shape;884;p105"/>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8</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885" name="Google Shape;885;p105"/>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06"/>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Declarar un array con nombres de ciudades y recorrerlo. Por cada ciudad, crear un etiqueta </a:t>
            </a:r>
            <a:r>
              <a:rPr lang="es-419" sz="1600">
                <a:solidFill>
                  <a:srgbClr val="8215BC"/>
                </a:solidFill>
                <a:highlight>
                  <a:schemeClr val="lt1"/>
                </a:highlight>
                <a:latin typeface="Helvetica Neue Light"/>
                <a:ea typeface="Helvetica Neue Light"/>
                <a:cs typeface="Helvetica Neue Light"/>
                <a:sym typeface="Helvetica Neue Light"/>
              </a:rPr>
              <a:t>h2 </a:t>
            </a:r>
            <a:r>
              <a:rPr lang="es-419" sz="1600">
                <a:solidFill>
                  <a:schemeClr val="dk1"/>
                </a:solidFill>
                <a:highlight>
                  <a:schemeClr val="lt1"/>
                </a:highlight>
                <a:latin typeface="Helvetica Neue Light"/>
                <a:ea typeface="Helvetica Neue Light"/>
                <a:cs typeface="Helvetica Neue Light"/>
                <a:sym typeface="Helvetica Neue Light"/>
              </a:rPr>
              <a:t>que contenga el nombre, y agregarla al body.</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891" name="Google Shape;891;p106"/>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BIENVENIDO A...</a:t>
            </a:r>
            <a:endParaRPr i="1" sz="2600">
              <a:latin typeface="Anton"/>
              <a:ea typeface="Anton"/>
              <a:cs typeface="Anton"/>
              <a:sym typeface="Anton"/>
            </a:endParaRPr>
          </a:p>
        </p:txBody>
      </p:sp>
      <p:pic>
        <p:nvPicPr>
          <p:cNvPr id="892" name="Google Shape;892;p106"/>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893" name="Google Shape;893;p106"/>
          <p:cNvGrpSpPr/>
          <p:nvPr/>
        </p:nvGrpSpPr>
        <p:grpSpPr>
          <a:xfrm>
            <a:off x="4536900" y="3681175"/>
            <a:ext cx="4527000" cy="923400"/>
            <a:chOff x="4442550" y="3657925"/>
            <a:chExt cx="4527000" cy="923400"/>
          </a:xfrm>
        </p:grpSpPr>
        <p:sp>
          <p:nvSpPr>
            <p:cNvPr id="894" name="Google Shape;894;p106"/>
            <p:cNvSpPr txBox="1"/>
            <p:nvPr/>
          </p:nvSpPr>
          <p:spPr>
            <a:xfrm>
              <a:off x="4442550" y="3657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1</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Se recomienda recorrer el array con for...of. En cada, repetición se crea un elemento con </a:t>
              </a:r>
              <a:r>
                <a:rPr lang="es-419" sz="1200">
                  <a:solidFill>
                    <a:srgbClr val="8215BC"/>
                  </a:solidFill>
                  <a:latin typeface="Didact Gothic"/>
                  <a:ea typeface="Didact Gothic"/>
                  <a:cs typeface="Didact Gothic"/>
                  <a:sym typeface="Didact Gothic"/>
                </a:rPr>
                <a:t>createElement</a:t>
              </a:r>
              <a:r>
                <a:rPr lang="es-419" sz="1200">
                  <a:latin typeface="Didact Gothic"/>
                  <a:ea typeface="Didact Gothic"/>
                  <a:cs typeface="Didact Gothic"/>
                  <a:sym typeface="Didact Gothic"/>
                </a:rPr>
                <a:t>, se modifica su </a:t>
              </a:r>
              <a:r>
                <a:rPr lang="es-419" sz="1200">
                  <a:solidFill>
                    <a:srgbClr val="8215BC"/>
                  </a:solidFill>
                  <a:latin typeface="Didact Gothic"/>
                  <a:ea typeface="Didact Gothic"/>
                  <a:cs typeface="Didact Gothic"/>
                  <a:sym typeface="Didact Gothic"/>
                </a:rPr>
                <a:t>innerHTML,</a:t>
              </a:r>
              <a:r>
                <a:rPr lang="es-419" sz="1200">
                  <a:latin typeface="Didact Gothic"/>
                  <a:ea typeface="Didact Gothic"/>
                  <a:cs typeface="Didact Gothic"/>
                  <a:sym typeface="Didact Gothic"/>
                </a:rPr>
                <a:t> y se lo agrega con</a:t>
              </a:r>
              <a:r>
                <a:rPr lang="es-419" sz="1200">
                  <a:solidFill>
                    <a:srgbClr val="8215BC"/>
                  </a:solidFill>
                  <a:latin typeface="Didact Gothic"/>
                  <a:ea typeface="Didact Gothic"/>
                  <a:cs typeface="Didact Gothic"/>
                  <a:sym typeface="Didact Gothic"/>
                </a:rPr>
                <a:t> append</a:t>
              </a:r>
              <a:r>
                <a:rPr lang="es-419" sz="1200">
                  <a:latin typeface="Didact Gothic"/>
                  <a:ea typeface="Didact Gothic"/>
                  <a:cs typeface="Didact Gothic"/>
                  <a:sym typeface="Didact Gothic"/>
                </a:rPr>
                <a:t>.</a:t>
              </a:r>
              <a:endParaRPr sz="1200">
                <a:latin typeface="Didact Gothic"/>
                <a:ea typeface="Didact Gothic"/>
                <a:cs typeface="Didact Gothic"/>
                <a:sym typeface="Didact Gothic"/>
              </a:endParaRPr>
            </a:p>
          </p:txBody>
        </p:sp>
        <p:pic>
          <p:nvPicPr>
            <p:cNvPr id="895" name="Google Shape;895;p106"/>
            <p:cNvPicPr preferRelativeResize="0"/>
            <p:nvPr/>
          </p:nvPicPr>
          <p:blipFill rotWithShape="1">
            <a:blip r:embed="rId4">
              <a:alphaModFix/>
            </a:blip>
            <a:srcRect b="11598" l="20899" r="21303" t="9174"/>
            <a:stretch/>
          </p:blipFill>
          <p:spPr>
            <a:xfrm>
              <a:off x="4477650" y="3850275"/>
              <a:ext cx="407325" cy="558300"/>
            </a:xfrm>
            <a:prstGeom prst="rect">
              <a:avLst/>
            </a:prstGeom>
            <a:noFill/>
            <a:ln>
              <a:noFill/>
            </a:ln>
          </p:spPr>
        </p:pic>
      </p:grpSp>
      <p:pic>
        <p:nvPicPr>
          <p:cNvPr id="896" name="Google Shape;896;p106"/>
          <p:cNvPicPr preferRelativeResize="0"/>
          <p:nvPr/>
        </p:nvPicPr>
        <p:blipFill>
          <a:blip r:embed="rId5">
            <a:alphaModFix/>
          </a:blip>
          <a:stretch>
            <a:fillRect/>
          </a:stretch>
        </p:blipFill>
        <p:spPr>
          <a:xfrm>
            <a:off x="7823650" y="4812850"/>
            <a:ext cx="1186526" cy="330675"/>
          </a:xfrm>
          <a:prstGeom prst="rect">
            <a:avLst/>
          </a:prstGeom>
          <a:noFill/>
          <a:ln>
            <a:noFill/>
          </a:ln>
        </p:spPr>
      </p:pic>
      <p:pic>
        <p:nvPicPr>
          <p:cNvPr id="897" name="Google Shape;897;p106"/>
          <p:cNvPicPr preferRelativeResize="0"/>
          <p:nvPr/>
        </p:nvPicPr>
        <p:blipFill rotWithShape="1">
          <a:blip r:embed="rId6">
            <a:alphaModFix/>
          </a:blip>
          <a:srcRect b="0" l="47067" r="0" t="0"/>
          <a:stretch/>
        </p:blipFill>
        <p:spPr>
          <a:xfrm>
            <a:off x="0" y="0"/>
            <a:ext cx="4327324" cy="4974074"/>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07"/>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Solicitar al usuario cinco (5) tareas de forma iterativa, cargandolas en un array. Crear una etiqueta </a:t>
            </a:r>
            <a:r>
              <a:rPr lang="es-419" sz="1600">
                <a:solidFill>
                  <a:srgbClr val="8215BC"/>
                </a:solidFill>
                <a:highlight>
                  <a:schemeClr val="lt1"/>
                </a:highlight>
                <a:latin typeface="Helvetica Neue Light"/>
                <a:ea typeface="Helvetica Neue Light"/>
                <a:cs typeface="Helvetica Neue Light"/>
                <a:sym typeface="Helvetica Neue Light"/>
              </a:rPr>
              <a:t>ul, </a:t>
            </a:r>
            <a:r>
              <a:rPr lang="es-419" sz="1600">
                <a:solidFill>
                  <a:schemeClr val="dk1"/>
                </a:solidFill>
                <a:highlight>
                  <a:schemeClr val="lt1"/>
                </a:highlight>
                <a:latin typeface="Helvetica Neue Light"/>
                <a:ea typeface="Helvetica Neue Light"/>
                <a:cs typeface="Helvetica Neue Light"/>
                <a:sym typeface="Helvetica Neue Light"/>
              </a:rPr>
              <a:t>y concatenar una etiqueta </a:t>
            </a:r>
            <a:r>
              <a:rPr lang="es-419" sz="1600">
                <a:solidFill>
                  <a:srgbClr val="8215BC"/>
                </a:solidFill>
                <a:highlight>
                  <a:schemeClr val="lt1"/>
                </a:highlight>
                <a:latin typeface="Helvetica Neue Light"/>
                <a:ea typeface="Helvetica Neue Light"/>
                <a:cs typeface="Helvetica Neue Light"/>
                <a:sym typeface="Helvetica Neue Light"/>
              </a:rPr>
              <a:t>li</a:t>
            </a:r>
            <a:r>
              <a:rPr lang="es-419" sz="1600">
                <a:solidFill>
                  <a:schemeClr val="dk1"/>
                </a:solidFill>
                <a:highlight>
                  <a:schemeClr val="lt1"/>
                </a:highlight>
                <a:latin typeface="Helvetica Neue Light"/>
                <a:ea typeface="Helvetica Neue Light"/>
                <a:cs typeface="Helvetica Neue Light"/>
                <a:sym typeface="Helvetica Neue Light"/>
              </a:rPr>
              <a:t> a un template de caracteres por cada tarea ingresada, asignando el resultado al interior de la etiqueta </a:t>
            </a:r>
            <a:r>
              <a:rPr lang="es-419" sz="1600">
                <a:solidFill>
                  <a:srgbClr val="8215BC"/>
                </a:solidFill>
                <a:highlight>
                  <a:schemeClr val="lt1"/>
                </a:highlight>
                <a:latin typeface="Helvetica Neue Light"/>
                <a:ea typeface="Helvetica Neue Light"/>
                <a:cs typeface="Helvetica Neue Light"/>
                <a:sym typeface="Helvetica Neue Light"/>
              </a:rPr>
              <a:t>ul</a:t>
            </a:r>
            <a:r>
              <a:rPr lang="es-419" sz="1600">
                <a:solidFill>
                  <a:schemeClr val="dk1"/>
                </a:solidFill>
                <a:highlight>
                  <a:schemeClr val="lt1"/>
                </a:highlight>
                <a:latin typeface="Helvetica Neue Light"/>
                <a:ea typeface="Helvetica Neue Light"/>
                <a:cs typeface="Helvetica Neue Light"/>
                <a:sym typeface="Helvetica Neue Light"/>
              </a:rPr>
              <a:t>. Por último, agregar la lista al body.</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903" name="Google Shape;903;p107"/>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LA LISTA</a:t>
            </a:r>
            <a:endParaRPr i="1" sz="2600">
              <a:latin typeface="Anton"/>
              <a:ea typeface="Anton"/>
              <a:cs typeface="Anton"/>
              <a:sym typeface="Anton"/>
            </a:endParaRPr>
          </a:p>
        </p:txBody>
      </p:sp>
      <p:pic>
        <p:nvPicPr>
          <p:cNvPr id="904" name="Google Shape;904;p107"/>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905" name="Google Shape;905;p107"/>
          <p:cNvGrpSpPr/>
          <p:nvPr/>
        </p:nvGrpSpPr>
        <p:grpSpPr>
          <a:xfrm>
            <a:off x="4536900" y="3833575"/>
            <a:ext cx="4527000" cy="923400"/>
            <a:chOff x="4442550" y="4038925"/>
            <a:chExt cx="4527000" cy="923400"/>
          </a:xfrm>
        </p:grpSpPr>
        <p:sp>
          <p:nvSpPr>
            <p:cNvPr id="906" name="Google Shape;906;p107"/>
            <p:cNvSpPr txBox="1"/>
            <p:nvPr/>
          </p:nvSpPr>
          <p:spPr>
            <a:xfrm>
              <a:off x="4442550" y="4038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Si tenemos que crear una estructura html más compleja,  podemos crear el nodo padre, y escribir de forma explícita el contenido del </a:t>
              </a:r>
              <a:r>
                <a:rPr lang="es-419" sz="1200">
                  <a:solidFill>
                    <a:srgbClr val="8215BC"/>
                  </a:solidFill>
                  <a:latin typeface="Didact Gothic"/>
                  <a:ea typeface="Didact Gothic"/>
                  <a:cs typeface="Didact Gothic"/>
                  <a:sym typeface="Didact Gothic"/>
                </a:rPr>
                <a:t>innerHTML</a:t>
              </a:r>
              <a:r>
                <a:rPr lang="es-419" sz="1200">
                  <a:latin typeface="Didact Gothic"/>
                  <a:ea typeface="Didact Gothic"/>
                  <a:cs typeface="Didact Gothic"/>
                  <a:sym typeface="Didact Gothic"/>
                </a:rPr>
                <a:t>.  </a:t>
              </a:r>
              <a:endParaRPr sz="1200">
                <a:latin typeface="Didact Gothic"/>
                <a:ea typeface="Didact Gothic"/>
                <a:cs typeface="Didact Gothic"/>
                <a:sym typeface="Didact Gothic"/>
              </a:endParaRPr>
            </a:p>
          </p:txBody>
        </p:sp>
        <p:pic>
          <p:nvPicPr>
            <p:cNvPr id="907" name="Google Shape;907;p107"/>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908" name="Google Shape;908;p107"/>
          <p:cNvPicPr preferRelativeResize="0"/>
          <p:nvPr/>
        </p:nvPicPr>
        <p:blipFill>
          <a:blip r:embed="rId5">
            <a:alphaModFix/>
          </a:blip>
          <a:stretch>
            <a:fillRect/>
          </a:stretch>
        </p:blipFill>
        <p:spPr>
          <a:xfrm>
            <a:off x="7823650" y="4812850"/>
            <a:ext cx="1186526" cy="330675"/>
          </a:xfrm>
          <a:prstGeom prst="rect">
            <a:avLst/>
          </a:prstGeom>
          <a:noFill/>
          <a:ln>
            <a:noFill/>
          </a:ln>
        </p:spPr>
      </p:pic>
      <p:pic>
        <p:nvPicPr>
          <p:cNvPr id="909" name="Google Shape;909;p107"/>
          <p:cNvPicPr preferRelativeResize="0"/>
          <p:nvPr/>
        </p:nvPicPr>
        <p:blipFill rotWithShape="1">
          <a:blip r:embed="rId6">
            <a:alphaModFix/>
          </a:blip>
          <a:srcRect b="0" l="26226" r="0" t="0"/>
          <a:stretch/>
        </p:blipFill>
        <p:spPr>
          <a:xfrm>
            <a:off x="0" y="0"/>
            <a:ext cx="4442825" cy="51435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08"/>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Declarar un array de países, y crear una etiqueta </a:t>
            </a:r>
            <a:r>
              <a:rPr lang="es-419" sz="1500">
                <a:solidFill>
                  <a:srgbClr val="8215BC"/>
                </a:solidFill>
                <a:highlight>
                  <a:schemeClr val="lt1"/>
                </a:highlight>
                <a:latin typeface="Helvetica Neue Light"/>
                <a:ea typeface="Helvetica Neue Light"/>
                <a:cs typeface="Helvetica Neue Light"/>
                <a:sym typeface="Helvetica Neue Light"/>
              </a:rPr>
              <a:t>select. </a:t>
            </a:r>
            <a:r>
              <a:rPr lang="es-419" sz="1500">
                <a:solidFill>
                  <a:schemeClr val="dk1"/>
                </a:solidFill>
                <a:highlight>
                  <a:schemeClr val="lt1"/>
                </a:highlight>
                <a:latin typeface="Helvetica Neue Light"/>
                <a:ea typeface="Helvetica Neue Light"/>
                <a:cs typeface="Helvetica Neue Light"/>
                <a:sym typeface="Helvetica Neue Light"/>
              </a:rPr>
              <a:t>Por cada país, concatenar una etiqueta </a:t>
            </a:r>
            <a:r>
              <a:rPr lang="es-419" sz="1500">
                <a:solidFill>
                  <a:srgbClr val="8215BC"/>
                </a:solidFill>
                <a:highlight>
                  <a:schemeClr val="lt1"/>
                </a:highlight>
                <a:latin typeface="Helvetica Neue Light"/>
                <a:ea typeface="Helvetica Neue Light"/>
                <a:cs typeface="Helvetica Neue Light"/>
                <a:sym typeface="Helvetica Neue Light"/>
              </a:rPr>
              <a:t>option</a:t>
            </a:r>
            <a:r>
              <a:rPr lang="es-419" sz="1500">
                <a:solidFill>
                  <a:schemeClr val="dk1"/>
                </a:solidFill>
                <a:highlight>
                  <a:schemeClr val="lt1"/>
                </a:highlight>
                <a:latin typeface="Helvetica Neue Light"/>
                <a:ea typeface="Helvetica Neue Light"/>
                <a:cs typeface="Helvetica Neue Light"/>
                <a:sym typeface="Helvetica Neue Light"/>
              </a:rPr>
              <a:t> a una template de caracteres, asignando el resultado al interior de la etiqueta padre. El value de cada opción es la posición de la ciudad en la colección. Por último, agregar el select al body.</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915" name="Google Shape;915;p108"/>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ELEGIR DESTINO</a:t>
            </a:r>
            <a:endParaRPr i="1" sz="2600">
              <a:latin typeface="Anton"/>
              <a:ea typeface="Anton"/>
              <a:cs typeface="Anton"/>
              <a:sym typeface="Anton"/>
            </a:endParaRPr>
          </a:p>
        </p:txBody>
      </p:sp>
      <p:pic>
        <p:nvPicPr>
          <p:cNvPr id="916" name="Google Shape;916;p108"/>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917" name="Google Shape;917;p108"/>
          <p:cNvGrpSpPr/>
          <p:nvPr/>
        </p:nvGrpSpPr>
        <p:grpSpPr>
          <a:xfrm>
            <a:off x="4536900" y="3604975"/>
            <a:ext cx="4527000" cy="785100"/>
            <a:chOff x="4442550" y="4038925"/>
            <a:chExt cx="4527000" cy="785100"/>
          </a:xfrm>
        </p:grpSpPr>
        <p:sp>
          <p:nvSpPr>
            <p:cNvPr id="918" name="Google Shape;918;p108"/>
            <p:cNvSpPr txBox="1"/>
            <p:nvPr/>
          </p:nvSpPr>
          <p:spPr>
            <a:xfrm>
              <a:off x="4442550" y="4038925"/>
              <a:ext cx="4527000" cy="7851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900">
                  <a:latin typeface="Didact Gothic"/>
                  <a:ea typeface="Didact Gothic"/>
                  <a:cs typeface="Didact Gothic"/>
                  <a:sym typeface="Didact Gothic"/>
                </a:rPr>
                <a:t>Un select es un elemento dedicado a elecciones de usuario, Aún no podemos detectar “qué selecciona el usuario”, pero al generar las opciones desde un array construimos una lista que varía  en función del contenido del array.</a:t>
              </a:r>
              <a:endParaRPr sz="900">
                <a:latin typeface="Didact Gothic"/>
                <a:ea typeface="Didact Gothic"/>
                <a:cs typeface="Didact Gothic"/>
                <a:sym typeface="Didact Gothic"/>
              </a:endParaRPr>
            </a:p>
          </p:txBody>
        </p:sp>
        <p:pic>
          <p:nvPicPr>
            <p:cNvPr id="919" name="Google Shape;919;p108"/>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920" name="Google Shape;920;p108"/>
          <p:cNvPicPr preferRelativeResize="0"/>
          <p:nvPr/>
        </p:nvPicPr>
        <p:blipFill>
          <a:blip r:embed="rId5">
            <a:alphaModFix/>
          </a:blip>
          <a:stretch>
            <a:fillRect/>
          </a:stretch>
        </p:blipFill>
        <p:spPr>
          <a:xfrm>
            <a:off x="7802075" y="4720450"/>
            <a:ext cx="1186526" cy="330675"/>
          </a:xfrm>
          <a:prstGeom prst="rect">
            <a:avLst/>
          </a:prstGeom>
          <a:noFill/>
          <a:ln>
            <a:noFill/>
          </a:ln>
        </p:spPr>
      </p:pic>
      <p:pic>
        <p:nvPicPr>
          <p:cNvPr id="921" name="Google Shape;921;p108"/>
          <p:cNvPicPr preferRelativeResize="0"/>
          <p:nvPr/>
        </p:nvPicPr>
        <p:blipFill rotWithShape="1">
          <a:blip r:embed="rId6">
            <a:alphaModFix/>
          </a:blip>
          <a:srcRect b="0" l="4619" r="12885" t="0"/>
          <a:stretch/>
        </p:blipFill>
        <p:spPr>
          <a:xfrm>
            <a:off x="0" y="0"/>
            <a:ext cx="4376400" cy="51435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09"/>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Declarar una clase </a:t>
            </a:r>
            <a:r>
              <a:rPr lang="es-419" sz="1500">
                <a:solidFill>
                  <a:srgbClr val="8215BC"/>
                </a:solidFill>
                <a:highlight>
                  <a:schemeClr val="lt1"/>
                </a:highlight>
                <a:latin typeface="Helvetica Neue Light"/>
                <a:ea typeface="Helvetica Neue Light"/>
                <a:cs typeface="Helvetica Neue Light"/>
                <a:sym typeface="Helvetica Neue Light"/>
              </a:rPr>
              <a:t>Cantante, </a:t>
            </a:r>
            <a:r>
              <a:rPr lang="es-419" sz="1500">
                <a:solidFill>
                  <a:schemeClr val="dk1"/>
                </a:solidFill>
                <a:highlight>
                  <a:schemeClr val="lt1"/>
                </a:highlight>
                <a:latin typeface="Helvetica Neue Light"/>
                <a:ea typeface="Helvetica Neue Light"/>
                <a:cs typeface="Helvetica Neue Light"/>
                <a:sym typeface="Helvetica Neue Light"/>
              </a:rPr>
              <a:t>instanciando al menos cinco (5) objetos con ella, asignándoles a un array. Luego, por cada cantante crear una etiqueta </a:t>
            </a:r>
            <a:r>
              <a:rPr lang="es-419" sz="1500">
                <a:solidFill>
                  <a:srgbClr val="8215BC"/>
                </a:solidFill>
                <a:highlight>
                  <a:schemeClr val="lt1"/>
                </a:highlight>
                <a:latin typeface="Helvetica Neue Light"/>
                <a:ea typeface="Helvetica Neue Light"/>
                <a:cs typeface="Helvetica Neue Light"/>
                <a:sym typeface="Helvetica Neue Light"/>
              </a:rPr>
              <a:t>div, </a:t>
            </a:r>
            <a:r>
              <a:rPr lang="es-419" sz="1500">
                <a:solidFill>
                  <a:schemeClr val="dk1"/>
                </a:solidFill>
                <a:highlight>
                  <a:schemeClr val="lt1"/>
                </a:highlight>
                <a:latin typeface="Helvetica Neue Light"/>
                <a:ea typeface="Helvetica Neue Light"/>
                <a:cs typeface="Helvetica Neue Light"/>
                <a:sym typeface="Helvetica Neue Light"/>
              </a:rPr>
              <a:t>cuya estructura interna detalle la información del objeto, agregando cada contenedor al body.</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927" name="Google Shape;927;p109"/>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LA BANDA</a:t>
            </a:r>
            <a:endParaRPr i="1" sz="2600">
              <a:latin typeface="Anton"/>
              <a:ea typeface="Anton"/>
              <a:cs typeface="Anton"/>
              <a:sym typeface="Anton"/>
            </a:endParaRPr>
          </a:p>
        </p:txBody>
      </p:sp>
      <p:pic>
        <p:nvPicPr>
          <p:cNvPr id="928" name="Google Shape;928;p109"/>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929" name="Google Shape;929;p109"/>
          <p:cNvGrpSpPr/>
          <p:nvPr/>
        </p:nvGrpSpPr>
        <p:grpSpPr>
          <a:xfrm>
            <a:off x="4536900" y="3757375"/>
            <a:ext cx="4527000" cy="877200"/>
            <a:chOff x="4442550" y="4038925"/>
            <a:chExt cx="4527000" cy="877200"/>
          </a:xfrm>
        </p:grpSpPr>
        <p:sp>
          <p:nvSpPr>
            <p:cNvPr id="930" name="Google Shape;930;p109"/>
            <p:cNvSpPr txBox="1"/>
            <p:nvPr/>
          </p:nvSpPr>
          <p:spPr>
            <a:xfrm>
              <a:off x="4442550" y="40389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Se recomienda iterar el array de objetos con for...of, y por cada elemento crear un div. Usamos plantillas literales para incluir la información del objeto, y asignarla al innerHTML del contenedor.</a:t>
              </a:r>
              <a:endParaRPr sz="1100">
                <a:latin typeface="Didact Gothic"/>
                <a:ea typeface="Didact Gothic"/>
                <a:cs typeface="Didact Gothic"/>
                <a:sym typeface="Didact Gothic"/>
              </a:endParaRPr>
            </a:p>
          </p:txBody>
        </p:sp>
        <p:pic>
          <p:nvPicPr>
            <p:cNvPr id="931" name="Google Shape;931;p109"/>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932" name="Google Shape;932;p109"/>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933" name="Google Shape;933;p109"/>
          <p:cNvPicPr preferRelativeResize="0"/>
          <p:nvPr/>
        </p:nvPicPr>
        <p:blipFill rotWithShape="1">
          <a:blip r:embed="rId6">
            <a:alphaModFix/>
          </a:blip>
          <a:srcRect b="0" l="21687" r="21045" t="0"/>
          <a:stretch/>
        </p:blipFill>
        <p:spPr>
          <a:xfrm>
            <a:off x="0" y="0"/>
            <a:ext cx="4427424" cy="51435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110"/>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Usando de base la resolución de la actividad 4, añadir un ‘id’ como propiedad a la clase </a:t>
            </a:r>
            <a:r>
              <a:rPr lang="es-419" sz="1500">
                <a:solidFill>
                  <a:srgbClr val="8215BC"/>
                </a:solidFill>
                <a:highlight>
                  <a:schemeClr val="lt1"/>
                </a:highlight>
                <a:latin typeface="Helvetica Neue Light"/>
                <a:ea typeface="Helvetica Neue Light"/>
                <a:cs typeface="Helvetica Neue Light"/>
                <a:sym typeface="Helvetica Neue Light"/>
              </a:rPr>
              <a:t>Cantante, </a:t>
            </a:r>
            <a:r>
              <a:rPr lang="es-419" sz="1500">
                <a:solidFill>
                  <a:schemeClr val="dk1"/>
                </a:solidFill>
                <a:highlight>
                  <a:schemeClr val="lt1"/>
                </a:highlight>
                <a:latin typeface="Helvetica Neue Light"/>
                <a:ea typeface="Helvetica Neue Light"/>
                <a:cs typeface="Helvetica Neue Light"/>
                <a:sym typeface="Helvetica Neue Light"/>
              </a:rPr>
              <a:t>y</a:t>
            </a:r>
            <a:r>
              <a:rPr lang="es-419" sz="1500">
                <a:solidFill>
                  <a:srgbClr val="8215BC"/>
                </a:solidFill>
                <a:highlight>
                  <a:schemeClr val="lt1"/>
                </a:highlight>
                <a:latin typeface="Helvetica Neue Light"/>
                <a:ea typeface="Helvetica Neue Light"/>
                <a:cs typeface="Helvetica Neue Light"/>
                <a:sym typeface="Helvetica Neue Light"/>
              </a:rPr>
              <a:t> </a:t>
            </a:r>
            <a:r>
              <a:rPr lang="es-419" sz="1500">
                <a:solidFill>
                  <a:schemeClr val="dk1"/>
                </a:solidFill>
                <a:highlight>
                  <a:schemeClr val="lt1"/>
                </a:highlight>
                <a:latin typeface="Helvetica Neue Light"/>
                <a:ea typeface="Helvetica Neue Light"/>
                <a:cs typeface="Helvetica Neue Light"/>
                <a:sym typeface="Helvetica Neue Light"/>
              </a:rPr>
              <a:t>modificar las instancias, definiendo un identificador único por cada cantante.</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Luego, por cada </a:t>
            </a:r>
            <a:r>
              <a:rPr lang="es-419" sz="1500">
                <a:solidFill>
                  <a:srgbClr val="8215BC"/>
                </a:solidFill>
                <a:highlight>
                  <a:schemeClr val="lt1"/>
                </a:highlight>
                <a:latin typeface="Helvetica Neue Light"/>
                <a:ea typeface="Helvetica Neue Light"/>
                <a:cs typeface="Helvetica Neue Light"/>
                <a:sym typeface="Helvetica Neue Light"/>
              </a:rPr>
              <a:t>div </a:t>
            </a:r>
            <a:r>
              <a:rPr lang="es-419" sz="1500">
                <a:solidFill>
                  <a:schemeClr val="dk1"/>
                </a:solidFill>
                <a:highlight>
                  <a:schemeClr val="lt1"/>
                </a:highlight>
                <a:latin typeface="Helvetica Neue Light"/>
                <a:ea typeface="Helvetica Neue Light"/>
                <a:cs typeface="Helvetica Neue Light"/>
                <a:sym typeface="Helvetica Neue Light"/>
              </a:rPr>
              <a:t>generado,</a:t>
            </a:r>
            <a:r>
              <a:rPr lang="es-419" sz="1500">
                <a:solidFill>
                  <a:srgbClr val="8215BC"/>
                </a:solidFill>
                <a:highlight>
                  <a:schemeClr val="lt1"/>
                </a:highlight>
                <a:latin typeface="Helvetica Neue Light"/>
                <a:ea typeface="Helvetica Neue Light"/>
                <a:cs typeface="Helvetica Neue Light"/>
                <a:sym typeface="Helvetica Neue Light"/>
              </a:rPr>
              <a:t> </a:t>
            </a:r>
            <a:r>
              <a:rPr lang="es-419" sz="1500">
                <a:solidFill>
                  <a:schemeClr val="dk1"/>
                </a:solidFill>
                <a:highlight>
                  <a:schemeClr val="lt1"/>
                </a:highlight>
                <a:latin typeface="Helvetica Neue Light"/>
                <a:ea typeface="Helvetica Neue Light"/>
                <a:cs typeface="Helvetica Neue Light"/>
                <a:sym typeface="Helvetica Neue Light"/>
              </a:rPr>
              <a:t>incluir un botón cuyo id de la etiqueta tenga el valor asociado a la propiedad ‘id’ del objeto, y el texto de cada botón sea ‘Contratar”.</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939" name="Google Shape;939;p110"/>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BOTON CONTRATAR </a:t>
            </a:r>
            <a:endParaRPr i="1" sz="2600">
              <a:latin typeface="Anton"/>
              <a:ea typeface="Anton"/>
              <a:cs typeface="Anton"/>
              <a:sym typeface="Anton"/>
            </a:endParaRPr>
          </a:p>
        </p:txBody>
      </p:sp>
      <p:pic>
        <p:nvPicPr>
          <p:cNvPr id="940" name="Google Shape;940;p110"/>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941" name="Google Shape;941;p110"/>
          <p:cNvGrpSpPr/>
          <p:nvPr/>
        </p:nvGrpSpPr>
        <p:grpSpPr>
          <a:xfrm>
            <a:off x="4536900" y="3909775"/>
            <a:ext cx="4527000" cy="1046700"/>
            <a:chOff x="4442550" y="3886525"/>
            <a:chExt cx="4527000" cy="1046700"/>
          </a:xfrm>
        </p:grpSpPr>
        <p:sp>
          <p:nvSpPr>
            <p:cNvPr id="942" name="Google Shape;942;p110"/>
            <p:cNvSpPr txBox="1"/>
            <p:nvPr/>
          </p:nvSpPr>
          <p:spPr>
            <a:xfrm>
              <a:off x="4442550" y="3886525"/>
              <a:ext cx="4527000" cy="10467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Podemos incluir botones con ids diferentes cuando generamos una estructura html dinámica, con la intención de que cuando “el usuario presione el botón” sea posible distinguir qué objeto seleccionó.</a:t>
              </a:r>
              <a:endParaRPr sz="1100">
                <a:latin typeface="Didact Gothic"/>
                <a:ea typeface="Didact Gothic"/>
                <a:cs typeface="Didact Gothic"/>
                <a:sym typeface="Didact Gothic"/>
              </a:endParaRPr>
            </a:p>
          </p:txBody>
        </p:sp>
        <p:pic>
          <p:nvPicPr>
            <p:cNvPr id="943" name="Google Shape;943;p110"/>
            <p:cNvPicPr preferRelativeResize="0"/>
            <p:nvPr/>
          </p:nvPicPr>
          <p:blipFill rotWithShape="1">
            <a:blip r:embed="rId4">
              <a:alphaModFix/>
            </a:blip>
            <a:srcRect b="11598" l="20899" r="21303" t="9174"/>
            <a:stretch/>
          </p:blipFill>
          <p:spPr>
            <a:xfrm>
              <a:off x="4517850" y="4045975"/>
              <a:ext cx="407325" cy="558300"/>
            </a:xfrm>
            <a:prstGeom prst="rect">
              <a:avLst/>
            </a:prstGeom>
            <a:noFill/>
            <a:ln>
              <a:noFill/>
            </a:ln>
          </p:spPr>
        </p:pic>
      </p:grpSp>
      <p:pic>
        <p:nvPicPr>
          <p:cNvPr id="944" name="Google Shape;944;p110"/>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945" name="Google Shape;945;p110"/>
          <p:cNvPicPr preferRelativeResize="0"/>
          <p:nvPr/>
        </p:nvPicPr>
        <p:blipFill rotWithShape="1">
          <a:blip r:embed="rId6">
            <a:alphaModFix/>
          </a:blip>
          <a:srcRect b="0" l="18318" r="19983" t="0"/>
          <a:stretch/>
        </p:blipFill>
        <p:spPr>
          <a:xfrm>
            <a:off x="0" y="-16200"/>
            <a:ext cx="4258025" cy="51759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49" name="Shape 949"/>
        <p:cNvGrpSpPr/>
        <p:nvPr/>
      </p:nvGrpSpPr>
      <p:grpSpPr>
        <a:xfrm>
          <a:off x="0" y="0"/>
          <a:ext cx="0" cy="0"/>
          <a:chOff x="0" y="0"/>
          <a:chExt cx="0" cy="0"/>
        </a:xfrm>
      </p:grpSpPr>
      <p:pic>
        <p:nvPicPr>
          <p:cNvPr id="950" name="Google Shape;950;p111"/>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951" name="Google Shape;951;p111"/>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